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7" r:id="rId2"/>
    <p:sldId id="261" r:id="rId3"/>
    <p:sldId id="267" r:id="rId4"/>
    <p:sldId id="273" r:id="rId5"/>
    <p:sldId id="274" r:id="rId6"/>
    <p:sldId id="270" r:id="rId7"/>
    <p:sldId id="291" r:id="rId8"/>
    <p:sldId id="292" r:id="rId9"/>
    <p:sldId id="296" r:id="rId10"/>
    <p:sldId id="293" r:id="rId11"/>
    <p:sldId id="294" r:id="rId12"/>
    <p:sldId id="295" r:id="rId13"/>
    <p:sldId id="299" r:id="rId14"/>
    <p:sldId id="300" r:id="rId15"/>
    <p:sldId id="301" r:id="rId16"/>
    <p:sldId id="302" r:id="rId17"/>
    <p:sldId id="297" r:id="rId18"/>
    <p:sldId id="298" r:id="rId19"/>
    <p:sldId id="277" r:id="rId20"/>
    <p:sldId id="304" r:id="rId21"/>
    <p:sldId id="305" r:id="rId22"/>
    <p:sldId id="306" r:id="rId23"/>
    <p:sldId id="307" r:id="rId24"/>
    <p:sldId id="308" r:id="rId25"/>
    <p:sldId id="309" r:id="rId26"/>
    <p:sldId id="314" r:id="rId27"/>
    <p:sldId id="317" r:id="rId28"/>
    <p:sldId id="318" r:id="rId29"/>
    <p:sldId id="319" r:id="rId30"/>
    <p:sldId id="320" r:id="rId31"/>
    <p:sldId id="323" r:id="rId32"/>
    <p:sldId id="322" r:id="rId33"/>
    <p:sldId id="280" r:id="rId34"/>
    <p:sldId id="311" r:id="rId35"/>
    <p:sldId id="310" r:id="rId36"/>
    <p:sldId id="312" r:id="rId37"/>
    <p:sldId id="269" r:id="rId38"/>
    <p:sldId id="271" r:id="rId39"/>
    <p:sldId id="272" r:id="rId40"/>
    <p:sldId id="283" r:id="rId41"/>
    <p:sldId id="313" r:id="rId42"/>
    <p:sldId id="284" r:id="rId43"/>
    <p:sldId id="285" r:id="rId44"/>
    <p:sldId id="286" r:id="rId45"/>
    <p:sldId id="287" r:id="rId46"/>
    <p:sldId id="288" r:id="rId47"/>
    <p:sldId id="289" r:id="rId48"/>
    <p:sldId id="29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630241A-3C30-4B5D-AF75-1B37AD3F67C1}">
          <p14:sldIdLst>
            <p14:sldId id="257"/>
            <p14:sldId id="261"/>
            <p14:sldId id="267"/>
          </p14:sldIdLst>
        </p14:section>
        <p14:section name="Universal Apps" id="{16BF0435-DD1F-463D-89C2-C32A20E1C030}">
          <p14:sldIdLst>
            <p14:sldId id="273"/>
            <p14:sldId id="274"/>
            <p14:sldId id="270"/>
            <p14:sldId id="291"/>
            <p14:sldId id="292"/>
          </p14:sldIdLst>
        </p14:section>
        <p14:section name="XAML" id="{CEB18F31-4959-4CD4-A62B-3FF75782854B}">
          <p14:sldIdLst>
            <p14:sldId id="296"/>
            <p14:sldId id="293"/>
            <p14:sldId id="294"/>
            <p14:sldId id="295"/>
          </p14:sldIdLst>
        </p14:section>
        <p14:section name="XAML Layout Controls" id="{575482F9-9A91-4636-A9D1-68998C6705B6}">
          <p14:sldIdLst>
            <p14:sldId id="299"/>
            <p14:sldId id="300"/>
            <p14:sldId id="301"/>
            <p14:sldId id="302"/>
          </p14:sldIdLst>
        </p14:section>
        <p14:section name="XAML other controls" id="{1302A83A-7792-48D7-A973-769F5F2D29B1}">
          <p14:sldIdLst>
            <p14:sldId id="297"/>
            <p14:sldId id="298"/>
            <p14:sldId id="277"/>
          </p14:sldIdLst>
        </p14:section>
        <p14:section name="Page Navigation" id="{DD12E377-03B1-48F7-9D08-3205C29E7837}">
          <p14:sldIdLst>
            <p14:sldId id="304"/>
            <p14:sldId id="305"/>
            <p14:sldId id="306"/>
            <p14:sldId id="307"/>
            <p14:sldId id="308"/>
            <p14:sldId id="309"/>
          </p14:sldIdLst>
        </p14:section>
        <p14:section name="App Lifecycle" id="{576131D3-0B27-4EDC-AB34-F0D4CE2A8083}">
          <p14:sldIdLst>
            <p14:sldId id="314"/>
            <p14:sldId id="317"/>
            <p14:sldId id="318"/>
            <p14:sldId id="319"/>
            <p14:sldId id="320"/>
            <p14:sldId id="323"/>
          </p14:sldIdLst>
        </p14:section>
        <p14:section name="Multi tasking" id="{0BBA3F7A-4460-4FA0-89BE-F0AFDD4129D4}">
          <p14:sldIdLst>
            <p14:sldId id="322"/>
            <p14:sldId id="280"/>
            <p14:sldId id="311"/>
            <p14:sldId id="310"/>
            <p14:sldId id="312"/>
          </p14:sldIdLst>
        </p14:section>
        <p14:section name="App Distribution" id="{EDB8C515-5316-4F22-8E23-B11FDE50EDC7}">
          <p14:sldIdLst>
            <p14:sldId id="269"/>
            <p14:sldId id="271"/>
            <p14:sldId id="272"/>
          </p14:sldIdLst>
        </p14:section>
        <p14:section name="END" id="{09A7167E-CF64-4946-A06C-810327EE9B0C}">
          <p14:sldIdLst>
            <p14:sldId id="283"/>
            <p14:sldId id="313"/>
          </p14:sldIdLst>
        </p14:section>
        <p14:section name="Backup slides" id="{EE7BAD70-7C6D-48B8-9124-B3990089938E}">
          <p14:sldIdLst>
            <p14:sldId id="284"/>
            <p14:sldId id="285"/>
            <p14:sldId id="286"/>
            <p14:sldId id="287"/>
            <p14:sldId id="288"/>
            <p14:sldId id="289"/>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EB3C00"/>
    <a:srgbClr val="E345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89" autoAdjust="0"/>
    <p:restoredTop sz="74601" autoAdjust="0"/>
  </p:normalViewPr>
  <p:slideViewPr>
    <p:cSldViewPr snapToGrid="0">
      <p:cViewPr varScale="1">
        <p:scale>
          <a:sx n="95" d="100"/>
          <a:sy n="95" d="100"/>
        </p:scale>
        <p:origin x="456" y="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F396B2-1633-4DEF-9C22-E2F66B306BB8}" type="datetimeFigureOut">
              <a:rPr lang="en-US" smtClean="0"/>
              <a:t>10/1/2014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3EB18E-F770-419F-982B-1615A67A5185}" type="slidenum">
              <a:rPr lang="en-US" smtClean="0"/>
              <a:t>‹#›</a:t>
            </a:fld>
            <a:endParaRPr lang="en-US"/>
          </a:p>
        </p:txBody>
      </p:sp>
    </p:spTree>
    <p:extLst>
      <p:ext uri="{BB962C8B-B14F-4D97-AF65-F5344CB8AC3E}">
        <p14:creationId xmlns:p14="http://schemas.microsoft.com/office/powerpoint/2010/main" val="421447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3EB18E-F770-419F-982B-1615A67A5185}" type="slidenum">
              <a:rPr lang="en-US" smtClean="0"/>
              <a:t>2</a:t>
            </a:fld>
            <a:endParaRPr lang="en-US"/>
          </a:p>
        </p:txBody>
      </p:sp>
    </p:spTree>
    <p:extLst>
      <p:ext uri="{BB962C8B-B14F-4D97-AF65-F5344CB8AC3E}">
        <p14:creationId xmlns:p14="http://schemas.microsoft.com/office/powerpoint/2010/main" val="818190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t>
            </a:r>
            <a:r>
              <a:rPr lang="en-US" baseline="0" dirty="0" err="1" smtClean="0"/>
              <a:t>StackPanel</a:t>
            </a:r>
            <a:r>
              <a:rPr lang="en-US" baseline="0" dirty="0" smtClean="0"/>
              <a:t> lays out children in top to bottom or left to right order. For horizontal orientation, this may be reversed by changing the </a:t>
            </a:r>
            <a:r>
              <a:rPr lang="en-US" baseline="0" dirty="0" err="1" smtClean="0"/>
              <a:t>FlowDirection</a:t>
            </a:r>
            <a:r>
              <a:rPr lang="en-US" baseline="0" dirty="0" smtClean="0"/>
              <a:t> property. Typically this is done to support RTL languages.</a:t>
            </a:r>
            <a:endParaRPr lang="en-US" dirty="0" smtClean="0"/>
          </a:p>
          <a:p>
            <a:endParaRPr lang="en-US" dirty="0" smtClean="0"/>
          </a:p>
          <a:p>
            <a:r>
              <a:rPr lang="en-US" dirty="0" smtClean="0"/>
              <a:t>Unlike with the Canvas,</a:t>
            </a:r>
            <a:r>
              <a:rPr lang="en-US" baseline="0" dirty="0" smtClean="0"/>
              <a:t> the Margin properties on the children are respected as part of layout. In a vertical </a:t>
            </a:r>
            <a:r>
              <a:rPr lang="en-US" baseline="0" dirty="0" err="1" smtClean="0"/>
              <a:t>stackpanel</a:t>
            </a:r>
            <a:r>
              <a:rPr lang="en-US" baseline="0" dirty="0" smtClean="0"/>
              <a:t>, </a:t>
            </a:r>
            <a:r>
              <a:rPr lang="en-US" baseline="0" dirty="0" err="1" smtClean="0"/>
              <a:t>HorizontalAlignment</a:t>
            </a:r>
            <a:r>
              <a:rPr lang="en-US" baseline="0" dirty="0" smtClean="0"/>
              <a:t> is respected. In a horizontal </a:t>
            </a:r>
            <a:r>
              <a:rPr lang="en-US" baseline="0" dirty="0" err="1" smtClean="0"/>
              <a:t>stackpanel</a:t>
            </a:r>
            <a:r>
              <a:rPr lang="en-US" baseline="0" dirty="0" smtClean="0"/>
              <a:t>, </a:t>
            </a:r>
            <a:r>
              <a:rPr lang="en-US" baseline="0" dirty="0" err="1" smtClean="0"/>
              <a:t>VerticalAlignment</a:t>
            </a:r>
            <a:r>
              <a:rPr lang="en-US" baseline="0" dirty="0" smtClean="0"/>
              <a:t> is respected.</a:t>
            </a:r>
          </a:p>
          <a:p>
            <a:endParaRPr lang="en-US" baseline="0" dirty="0" smtClean="0"/>
          </a:p>
          <a:p>
            <a:r>
              <a:rPr lang="en-US" baseline="0" dirty="0" smtClean="0"/>
              <a:t>As with other panels, </a:t>
            </a:r>
            <a:r>
              <a:rPr lang="en-US" baseline="0" dirty="0" err="1" smtClean="0"/>
              <a:t>StackPanels</a:t>
            </a:r>
            <a:r>
              <a:rPr lang="en-US" baseline="0" dirty="0" smtClean="0"/>
              <a:t> may be nested in each other or in other panels.</a:t>
            </a:r>
          </a:p>
          <a:p>
            <a:endParaRPr lang="en-US" baseline="0" dirty="0" smtClean="0"/>
          </a:p>
          <a:p>
            <a:r>
              <a:rPr lang="en-US" b="1" baseline="0" dirty="0" err="1" smtClean="0"/>
              <a:t>StackPanel</a:t>
            </a:r>
            <a:r>
              <a:rPr lang="en-US" b="1" baseline="0" dirty="0" smtClean="0"/>
              <a:t> is for layout where you want to have one element positioned after another. For example, items on a menu or </a:t>
            </a:r>
            <a:r>
              <a:rPr lang="en-US" b="1" baseline="0" dirty="0" err="1" smtClean="0"/>
              <a:t>listbox</a:t>
            </a:r>
            <a:r>
              <a:rPr lang="en-US" b="1" baseline="0" dirty="0" smtClean="0"/>
              <a:t>.</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6E4314D-F0AC-422F-ACD7-7B57AAF74A87}" type="datetime1">
              <a:rPr lang="en-US" smtClean="0"/>
              <a:t>10/1/2014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102135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Grid is the most</a:t>
            </a:r>
            <a:r>
              <a:rPr lang="en-US" baseline="0" dirty="0" smtClean="0"/>
              <a:t> commonly used panel, but it is also the most layout intensive.</a:t>
            </a:r>
          </a:p>
          <a:p>
            <a:endParaRPr lang="en-US" baseline="0" dirty="0" smtClean="0"/>
          </a:p>
          <a:p>
            <a:r>
              <a:rPr lang="en-US" baseline="0" dirty="0" smtClean="0"/>
              <a:t>Grids respect margins and alignment. Children are positioned in rows and columns (consider these like cells) established through </a:t>
            </a:r>
            <a:r>
              <a:rPr lang="en-US" baseline="0" dirty="0" err="1" smtClean="0"/>
              <a:t>RowDefinition</a:t>
            </a:r>
            <a:r>
              <a:rPr lang="en-US" baseline="0" dirty="0" smtClean="0"/>
              <a:t> and </a:t>
            </a:r>
            <a:r>
              <a:rPr lang="en-US" baseline="0" dirty="0" err="1" smtClean="0"/>
              <a:t>ColumnDefintion</a:t>
            </a:r>
            <a:r>
              <a:rPr lang="en-US" baseline="0" dirty="0" smtClean="0"/>
              <a:t> properties.</a:t>
            </a:r>
          </a:p>
          <a:p>
            <a:endParaRPr lang="en-US" baseline="0" dirty="0" smtClean="0"/>
          </a:p>
          <a:p>
            <a:r>
              <a:rPr lang="en-GB" baseline="0" dirty="0" smtClean="0"/>
              <a:t>By default all Grids have 1 row and 1 column, which is also the default cell if </a:t>
            </a:r>
            <a:r>
              <a:rPr lang="en-GB" baseline="0" dirty="0" err="1" smtClean="0"/>
              <a:t>Grid.Row</a:t>
            </a:r>
            <a:r>
              <a:rPr lang="en-GB" baseline="0" dirty="0" smtClean="0"/>
              <a:t> and </a:t>
            </a:r>
            <a:r>
              <a:rPr lang="en-GB" baseline="0" dirty="0" err="1" smtClean="0"/>
              <a:t>Grid.Column</a:t>
            </a:r>
            <a:r>
              <a:rPr lang="en-GB" baseline="0" dirty="0" smtClean="0"/>
              <a:t> are not specified on child elements.</a:t>
            </a:r>
          </a:p>
          <a:p>
            <a:endParaRPr lang="en-US" baseline="0" dirty="0" smtClean="0"/>
          </a:p>
          <a:p>
            <a:r>
              <a:rPr lang="en-US" baseline="0" dirty="0" smtClean="0"/>
              <a:t>When setting Grid row and column sizes, you can:</a:t>
            </a:r>
          </a:p>
          <a:p>
            <a:pPr marL="171450" indent="-171450">
              <a:buFont typeface="Arial" panose="020B0604020202020204" pitchFamily="34" charset="0"/>
              <a:buChar char="•"/>
            </a:pPr>
            <a:r>
              <a:rPr lang="en-US" baseline="0" dirty="0" smtClean="0"/>
              <a:t>Use an absolute pixel value</a:t>
            </a:r>
          </a:p>
          <a:p>
            <a:pPr marL="171450" indent="-171450">
              <a:buFont typeface="Arial" panose="020B0604020202020204" pitchFamily="34" charset="0"/>
              <a:buChar char="•"/>
            </a:pPr>
            <a:r>
              <a:rPr lang="en-US" baseline="0" dirty="0" smtClean="0"/>
              <a:t>Set to Auto so the row or column takes up only as much room as is required by its children</a:t>
            </a:r>
          </a:p>
          <a:p>
            <a:pPr marL="171450" indent="-171450">
              <a:buFont typeface="Arial" panose="020B0604020202020204" pitchFamily="34" charset="0"/>
              <a:buChar char="•"/>
            </a:pPr>
            <a:r>
              <a:rPr lang="en-US" baseline="0" dirty="0" smtClean="0"/>
              <a:t>Use star sizing. The * is the remaining space. Multiple * entries mean to divide the remaining space between them. A multiplier like 2* means to give twice as much space as * is calculated to be. Similarly 0.5* means half as much space.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1" dirty="0" smtClean="0"/>
              <a:t>Grid is for</a:t>
            </a:r>
            <a:r>
              <a:rPr lang="en-US" b="1" baseline="0" dirty="0" smtClean="0"/>
              <a:t> complex layout where you want elements to be automatically sized based upon the available space. </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20E46E7-5E64-4CA2-B577-E0875896E650}" type="datetime1">
              <a:rPr lang="en-US" smtClean="0"/>
              <a:t>10/1/2014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945142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 Rectangle and </a:t>
            </a:r>
            <a:r>
              <a:rPr lang="en-US" dirty="0" err="1" smtClean="0"/>
              <a:t>TextBox</a:t>
            </a:r>
            <a:r>
              <a:rPr lang="en-US" dirty="0" smtClean="0"/>
              <a:t> automatically expanded to fill all available space allocated to them. By default</a:t>
            </a:r>
            <a:r>
              <a:rPr lang="en-US" baseline="0" dirty="0" smtClean="0"/>
              <a:t> the elements </a:t>
            </a:r>
            <a:r>
              <a:rPr lang="en-US" baseline="0" dirty="0" err="1" smtClean="0"/>
              <a:t>HorizontalAlignment</a:t>
            </a:r>
            <a:r>
              <a:rPr lang="en-US" baseline="0" dirty="0" smtClean="0"/>
              <a:t> and </a:t>
            </a:r>
            <a:r>
              <a:rPr lang="en-US" baseline="0" dirty="0" err="1" smtClean="0"/>
              <a:t>VerticalAlignment</a:t>
            </a:r>
            <a:r>
              <a:rPr lang="en-US" baseline="0" dirty="0" smtClean="0"/>
              <a:t> properties are automatically set to stretch. The panel that makes best use of this is the Grid which can provide an entire cell to one or more children.</a:t>
            </a:r>
          </a:p>
          <a:p>
            <a:endParaRPr lang="en-US" baseline="0" dirty="0" smtClean="0"/>
          </a:p>
          <a:p>
            <a:r>
              <a:rPr lang="en-US" baseline="0" dirty="0" smtClean="0"/>
              <a:t>The light blue rectangle at the top uses the </a:t>
            </a:r>
            <a:r>
              <a:rPr lang="en-US" baseline="0" dirty="0" err="1" smtClean="0"/>
              <a:t>ColumnSpan</a:t>
            </a:r>
            <a:r>
              <a:rPr lang="en-US" baseline="0" dirty="0" smtClean="0"/>
              <a:t> attached property to span two columns. The </a:t>
            </a:r>
            <a:r>
              <a:rPr lang="en-US" baseline="0" dirty="0" err="1" smtClean="0"/>
              <a:t>RowSpan</a:t>
            </a:r>
            <a:r>
              <a:rPr lang="en-US" baseline="0" dirty="0" smtClean="0"/>
              <a:t> property is also available and may be used at the same time. The span is always relative to the row/column the element is located in, and will always span right and down.</a:t>
            </a:r>
          </a:p>
          <a:p>
            <a:endParaRPr lang="en-US" baseline="0" dirty="0" smtClean="0"/>
          </a:p>
          <a:p>
            <a:r>
              <a:rPr lang="en-US" baseline="0" dirty="0" smtClean="0"/>
              <a:t>Note as well that the Row &amp; Col labels from the previous example are still displayed here. You may have any number of elements inside a given cell.</a:t>
            </a:r>
          </a:p>
          <a:p>
            <a:endParaRPr lang="en-US" baseline="0" dirty="0" smtClean="0"/>
          </a:p>
          <a:p>
            <a:r>
              <a:rPr lang="en-US" baseline="0" dirty="0" smtClean="0"/>
              <a:t>Row 3, col 2 has a nested </a:t>
            </a:r>
            <a:r>
              <a:rPr lang="en-US" baseline="0" dirty="0" err="1" smtClean="0"/>
              <a:t>StackPanel</a:t>
            </a:r>
            <a:r>
              <a:rPr lang="en-US" baseline="0" dirty="0" smtClean="0"/>
              <a:t>. As with other panels, the Grid may have other Grids, </a:t>
            </a:r>
            <a:r>
              <a:rPr lang="en-US" baseline="0" dirty="0" err="1" smtClean="0"/>
              <a:t>StackPanels</a:t>
            </a:r>
            <a:r>
              <a:rPr lang="en-US" baseline="0" dirty="0" smtClean="0"/>
              <a:t> or any other panel as a child. In UI design, it’s common to see grids nested a few layers deep to permit subdividing cells without having an excess of row and column spans for other elements.</a:t>
            </a:r>
          </a:p>
          <a:p>
            <a:endParaRPr lang="en-US" baseline="0" dirty="0" smtClean="0"/>
          </a:p>
          <a:p>
            <a:r>
              <a:rPr lang="en-US" baseline="0" dirty="0" smtClean="0"/>
              <a:t>Finally elements may have negative margins to extend beyond the row and column in which they have been placed. The purple semi-transparent rectangle demonstrates that.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20E46E7-5E64-4CA2-B577-E0875896E650}" type="datetime1">
              <a:rPr lang="en-US" smtClean="0"/>
              <a:t>10/1/2014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88067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290513">
              <a:spcBef>
                <a:spcPts val="600"/>
              </a:spcBef>
              <a:spcAft>
                <a:spcPts val="600"/>
              </a:spcAft>
              <a:buClr>
                <a:srgbClr val="505050"/>
              </a:buClr>
            </a:pPr>
            <a:r>
              <a:rPr lang="en-US" sz="900" dirty="0" smtClean="0">
                <a:solidFill>
                  <a:srgbClr val="505050"/>
                </a:solidFill>
              </a:rPr>
              <a:t>1 logical pixel = 1/166</a:t>
            </a:r>
            <a:r>
              <a:rPr lang="en-US" sz="900" baseline="30000" dirty="0" smtClean="0">
                <a:solidFill>
                  <a:srgbClr val="505050"/>
                </a:solidFill>
              </a:rPr>
              <a:t>th</a:t>
            </a:r>
            <a:r>
              <a:rPr lang="en-US" sz="900" dirty="0" smtClean="0">
                <a:solidFill>
                  <a:srgbClr val="505050"/>
                </a:solidFill>
              </a:rPr>
              <a:t> of an inch</a:t>
            </a:r>
          </a:p>
          <a:p>
            <a:pPr marL="457200" lvl="0" indent="-290513">
              <a:spcBef>
                <a:spcPts val="600"/>
              </a:spcBef>
              <a:spcAft>
                <a:spcPts val="600"/>
              </a:spcAft>
              <a:buClr>
                <a:srgbClr val="505050"/>
              </a:buClr>
            </a:pPr>
            <a:r>
              <a:rPr lang="en-US" sz="900" dirty="0" smtClean="0">
                <a:solidFill>
                  <a:srgbClr val="505050"/>
                </a:solidFill>
              </a:rPr>
              <a:t>Physical screen size determines </a:t>
            </a:r>
            <a:br>
              <a:rPr lang="en-US" sz="900" dirty="0" smtClean="0">
                <a:solidFill>
                  <a:srgbClr val="505050"/>
                </a:solidFill>
              </a:rPr>
            </a:br>
            <a:r>
              <a:rPr lang="en-US" sz="900" dirty="0" smtClean="0">
                <a:solidFill>
                  <a:srgbClr val="505050"/>
                </a:solidFill>
              </a:rPr>
              <a:t>how much of this canvas is available</a:t>
            </a:r>
          </a:p>
          <a:p>
            <a:pPr marL="457200" lvl="0" indent="-290513">
              <a:spcBef>
                <a:spcPts val="600"/>
              </a:spcBef>
              <a:spcAft>
                <a:spcPts val="600"/>
              </a:spcAft>
              <a:buClr>
                <a:srgbClr val="505050"/>
              </a:buClr>
            </a:pPr>
            <a:r>
              <a:rPr lang="en-US" sz="900" dirty="0" smtClean="0">
                <a:solidFill>
                  <a:srgbClr val="505050"/>
                </a:solidFill>
              </a:rPr>
              <a:t>Works for all screen sizes across the </a:t>
            </a:r>
            <a:br>
              <a:rPr lang="en-US" sz="900" dirty="0" smtClean="0">
                <a:solidFill>
                  <a:srgbClr val="505050"/>
                </a:solidFill>
              </a:rPr>
            </a:br>
            <a:r>
              <a:rPr lang="en-US" sz="900" dirty="0" smtClean="0">
                <a:solidFill>
                  <a:srgbClr val="505050"/>
                </a:solidFill>
              </a:rPr>
              <a:t>entire Windows ecosystem</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10/1/2014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563901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section, we talk about page navigation.</a:t>
            </a:r>
          </a:p>
          <a:p>
            <a:r>
              <a:rPr lang="en-GB" dirty="0" smtClean="0"/>
              <a:t>Page navigation is handled the same as on </a:t>
            </a:r>
            <a:r>
              <a:rPr lang="en-GB" dirty="0" smtClean="0"/>
              <a:t>Windows and windows phone, on phone </a:t>
            </a:r>
            <a:r>
              <a:rPr lang="en-GB" dirty="0" smtClean="0"/>
              <a:t>with some additional considerations around Back key handling.</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10/1/2014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27907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Pages contain your content. These is the XAML file and its associated code-behind.</a:t>
            </a:r>
          </a:p>
          <a:p>
            <a:endParaRPr lang="en-US" dirty="0" smtClean="0"/>
          </a:p>
          <a:p>
            <a:r>
              <a:rPr lang="en-US" dirty="0" smtClean="0"/>
              <a:t>The page is contained in a frame. Frames are responsible for navigation from page to page. Although app windows typically contain only</a:t>
            </a:r>
            <a:r>
              <a:rPr lang="en-US" baseline="0" dirty="0" smtClean="0"/>
              <a:t> a single frame you can have sub-page type navigation by embedding additional frames in the page, though this is rarely used in phone apps.</a:t>
            </a:r>
          </a:p>
          <a:p>
            <a:endParaRPr lang="en-US" baseline="0" dirty="0" smtClean="0"/>
          </a:p>
          <a:p>
            <a:r>
              <a:rPr lang="en-US" baseline="0" dirty="0" smtClean="0"/>
              <a:t>The frame maintains navigation history.</a:t>
            </a:r>
          </a:p>
          <a:p>
            <a:endParaRPr lang="en-US" baseline="0" dirty="0" smtClean="0"/>
          </a:p>
          <a:p>
            <a:r>
              <a:rPr lang="en-US" dirty="0" smtClean="0"/>
              <a:t>In Windows 8, each app had</a:t>
            </a:r>
            <a:r>
              <a:rPr lang="en-US" baseline="0" dirty="0" smtClean="0"/>
              <a:t> only one window. In Windows 8.1, tablet and PC apps may have multiple windows. In Windows Phone 8.1, each app only has a single window.</a:t>
            </a:r>
          </a:p>
          <a:p>
            <a:r>
              <a:rPr lang="en-US" baseline="0" dirty="0" smtClean="0"/>
              <a:t>Each window has its own frame and navigation stack, and its own page.</a:t>
            </a:r>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B4CE15-21E0-4B89-B545-DCD930CA6660}" type="datetime1">
              <a:rPr lang="en-US" smtClean="0"/>
              <a:t>10/1/2014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359101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t>
            </a:r>
            <a:r>
              <a:rPr lang="en-GB" dirty="0" err="1" smtClean="0"/>
              <a:t>OnLaunched</a:t>
            </a:r>
            <a:r>
              <a:rPr lang="en-GB" dirty="0" smtClean="0"/>
              <a:t> method is in the </a:t>
            </a:r>
            <a:r>
              <a:rPr lang="en-GB" dirty="0" err="1" smtClean="0"/>
              <a:t>App.xaml.cs</a:t>
            </a:r>
            <a:r>
              <a:rPr lang="en-GB" dirty="0" smtClean="0"/>
              <a:t> file and contains </a:t>
            </a:r>
            <a:r>
              <a:rPr lang="en-GB" dirty="0" err="1" smtClean="0"/>
              <a:t>startup</a:t>
            </a:r>
            <a:r>
              <a:rPr lang="en-GB" dirty="0" smtClean="0"/>
              <a:t> logic. Here you see the code that creates the Frame when the app launches.</a:t>
            </a:r>
          </a:p>
          <a:p>
            <a:r>
              <a:rPr lang="en-GB" dirty="0" smtClean="0"/>
              <a:t>The Frame is placed in the current</a:t>
            </a:r>
            <a:r>
              <a:rPr lang="en-GB" baseline="0" dirty="0" smtClean="0"/>
              <a:t> (single) Windows. Then when you call the </a:t>
            </a:r>
            <a:r>
              <a:rPr lang="en-GB" baseline="0" dirty="0" err="1" smtClean="0"/>
              <a:t>Frame.Navigate</a:t>
            </a:r>
            <a:r>
              <a:rPr lang="en-GB" baseline="0" dirty="0" smtClean="0"/>
              <a:t>(Type, object) method, a Page instance is created and is placed into the Frame.</a:t>
            </a:r>
          </a:p>
          <a:p>
            <a:r>
              <a:rPr lang="en-GB" baseline="0" dirty="0" smtClean="0"/>
              <a:t>As you navigate forwards and backwards through pages, the Frame records the navigation history.</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10/1/2014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3999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navigate to another page, call the Navigate method on the frame. This handles</a:t>
            </a:r>
            <a:r>
              <a:rPr lang="en-US" baseline="0" dirty="0" smtClean="0"/>
              <a:t> putting the current page in the back stack, and also passing any provided parameters to the new page.</a:t>
            </a:r>
          </a:p>
          <a:p>
            <a:endParaRPr lang="en-US" baseline="0" dirty="0" smtClean="0"/>
          </a:p>
          <a:p>
            <a:r>
              <a:rPr lang="en-US" baseline="0" dirty="0" smtClean="0"/>
              <a:t>Note that you pass in a type, not an actual page instance or a URI. This is because pages may be cached. Caching is controlled by the Page’s </a:t>
            </a:r>
            <a:r>
              <a:rPr lang="en-US" baseline="0" dirty="0" err="1" smtClean="0"/>
              <a:t>NavigationCacheMode</a:t>
            </a:r>
            <a:r>
              <a:rPr lang="en-US" baseline="0" dirty="0" smtClean="0"/>
              <a:t> property which we will look at in a moment.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A3F9C4C-C26F-4092-9550-DEC98A406F83}" type="datetime1">
              <a:rPr lang="en-US" smtClean="0"/>
              <a:t>10/1/2014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139742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two</a:t>
            </a:r>
            <a:r>
              <a:rPr lang="en-US" baseline="0" dirty="0" smtClean="0"/>
              <a:t> most important page activation methods. </a:t>
            </a:r>
            <a:r>
              <a:rPr lang="en-US" baseline="0" dirty="0" err="1" smtClean="0"/>
              <a:t>OnNavigatedTo</a:t>
            </a:r>
            <a:r>
              <a:rPr lang="en-US" baseline="0" dirty="0" smtClean="0"/>
              <a:t> is fired when the page is to be displayed. </a:t>
            </a:r>
            <a:r>
              <a:rPr lang="en-US" baseline="0" dirty="0" err="1" smtClean="0"/>
              <a:t>OnNavigationFrom</a:t>
            </a:r>
            <a:r>
              <a:rPr lang="en-US" baseline="0" dirty="0" smtClean="0"/>
              <a:t> is fired when the page is being left.</a:t>
            </a:r>
          </a:p>
          <a:p>
            <a:endParaRPr lang="en-US" baseline="0" dirty="0" smtClean="0"/>
          </a:p>
          <a:p>
            <a:r>
              <a:rPr lang="en-US" baseline="0" dirty="0" smtClean="0"/>
              <a:t>Here is where you handle the </a:t>
            </a:r>
            <a:r>
              <a:rPr lang="en-US" baseline="0" dirty="0" err="1" smtClean="0"/>
              <a:t>itemID</a:t>
            </a:r>
            <a:r>
              <a:rPr lang="en-US" baseline="0" dirty="0" smtClean="0"/>
              <a:t> from the previous page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BC88ACF-69C8-4013-ABEF-DE4EABA09E90}" type="datetime1">
              <a:rPr lang="en-US" smtClean="0"/>
              <a:t>10/1/2014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469005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Session 3 Demos\1</a:t>
            </a:r>
            <a:r>
              <a:rPr lang="en-US" baseline="0" dirty="0" smtClean="0"/>
              <a:t> – Page Navigation END</a:t>
            </a:r>
          </a:p>
          <a:p>
            <a:r>
              <a:rPr lang="en-US" baseline="0" dirty="0" smtClean="0"/>
              <a:t>S3 Demo Script</a:t>
            </a:r>
          </a:p>
          <a:p>
            <a:endParaRPr lang="en-US" baseline="0" dirty="0" smtClean="0"/>
          </a:p>
          <a:p>
            <a:r>
              <a:rPr lang="en-US" baseline="0" dirty="0" smtClean="0"/>
              <a:t>You can do the typing (start with BEGIN) or just demo the app and break at the navigate part. </a:t>
            </a:r>
            <a:endParaRPr lang="en-US" dirty="0"/>
          </a:p>
        </p:txBody>
      </p:sp>
      <p:sp>
        <p:nvSpPr>
          <p:cNvPr id="4" name="Slide Number Placeholder 3"/>
          <p:cNvSpPr>
            <a:spLocks noGrp="1"/>
          </p:cNvSpPr>
          <p:nvPr>
            <p:ph type="sldNum" sz="quarter" idx="10"/>
          </p:nvPr>
        </p:nvSpPr>
        <p:spPr/>
        <p:txBody>
          <a:bodyPr/>
          <a:lstStyle/>
          <a:p>
            <a:fld id="{F03EB18E-F770-419F-982B-1615A67A5185}" type="slidenum">
              <a:rPr lang="en-US" smtClean="0"/>
              <a:t>25</a:t>
            </a:fld>
            <a:endParaRPr lang="en-US"/>
          </a:p>
        </p:txBody>
      </p:sp>
    </p:spTree>
    <p:extLst>
      <p:ext uri="{BB962C8B-B14F-4D97-AF65-F5344CB8AC3E}">
        <p14:creationId xmlns:p14="http://schemas.microsoft.com/office/powerpoint/2010/main" val="1673169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lets dive into the real stuff and show you how you can build a real universal</a:t>
            </a:r>
            <a:r>
              <a:rPr lang="en-US" baseline="0" dirty="0" smtClean="0"/>
              <a:t> windows app. We will talk about the exact details later but first I want to show you how you can build an app for both windows and windows phone and reuse a lot of code.</a:t>
            </a:r>
          </a:p>
          <a:p>
            <a:endParaRPr lang="en-US" dirty="0" smtClean="0"/>
          </a:p>
          <a:p>
            <a:r>
              <a:rPr lang="en-US" dirty="0" smtClean="0"/>
              <a:t>Demo 1 (</a:t>
            </a:r>
            <a:r>
              <a:rPr lang="en-US" dirty="0" err="1" smtClean="0"/>
              <a:t>FlickrSearch</a:t>
            </a:r>
            <a:r>
              <a:rPr lang="en-US" dirty="0" smtClean="0"/>
              <a:t> demo</a:t>
            </a:r>
            <a:r>
              <a:rPr lang="en-US" dirty="0" smtClean="0"/>
              <a:t>) (make sure you setup</a:t>
            </a:r>
            <a:r>
              <a:rPr lang="en-US" baseline="0" dirty="0" smtClean="0"/>
              <a:t> the c# and XAML code snippets before you start, the END solution works if you get stuck during the demo)</a:t>
            </a:r>
            <a:endParaRPr lang="en-US" dirty="0" smtClean="0"/>
          </a:p>
          <a:p>
            <a:r>
              <a:rPr lang="en-US" dirty="0" smtClean="0"/>
              <a:t>Shared </a:t>
            </a:r>
            <a:r>
              <a:rPr lang="en-US" dirty="0" err="1" smtClean="0"/>
              <a:t>FlickrSearch</a:t>
            </a:r>
            <a:r>
              <a:rPr lang="en-US" baseline="0" dirty="0" smtClean="0"/>
              <a:t> Demo</a:t>
            </a:r>
          </a:p>
          <a:p>
            <a:endParaRPr lang="en-US" baseline="0" dirty="0" smtClean="0"/>
          </a:p>
          <a:p>
            <a:r>
              <a:rPr lang="en-US" baseline="0" dirty="0" smtClean="0"/>
              <a:t>Use some time to explain the tools as well</a:t>
            </a:r>
          </a:p>
          <a:p>
            <a:r>
              <a:rPr lang="en-US" baseline="0" dirty="0" smtClean="0"/>
              <a:t>Emulator (there are multiple)</a:t>
            </a:r>
          </a:p>
          <a:p>
            <a:r>
              <a:rPr lang="en-US" baseline="0" dirty="0" smtClean="0"/>
              <a:t>Save State of the emulator</a:t>
            </a:r>
          </a:p>
          <a:p>
            <a:r>
              <a:rPr lang="en-US" baseline="0" dirty="0" smtClean="0"/>
              <a:t>Location</a:t>
            </a:r>
          </a:p>
          <a:p>
            <a:r>
              <a:rPr lang="en-US" baseline="0" dirty="0" smtClean="0"/>
              <a:t>Network testing </a:t>
            </a:r>
            <a:r>
              <a:rPr lang="en-US" baseline="0" dirty="0" err="1" smtClean="0"/>
              <a:t>etc</a:t>
            </a:r>
            <a:endParaRPr lang="en-US" baseline="0" dirty="0" smtClean="0"/>
          </a:p>
          <a:p>
            <a:endParaRPr lang="en-US" baseline="0" dirty="0" smtClean="0"/>
          </a:p>
          <a:p>
            <a:r>
              <a:rPr lang="en-US" baseline="0" dirty="0" smtClean="0"/>
              <a:t>Show off the visual studio tools</a:t>
            </a:r>
          </a:p>
          <a:p>
            <a:r>
              <a:rPr lang="en-US" baseline="0" dirty="0" smtClean="0"/>
              <a:t>Explain the structure of the project, shared code etc.</a:t>
            </a:r>
          </a:p>
          <a:p>
            <a:endParaRPr lang="en-US" baseline="0" dirty="0" smtClean="0"/>
          </a:p>
          <a:p>
            <a:r>
              <a:rPr lang="en-US" dirty="0" smtClean="0"/>
              <a:t>See demo http://channel9.msdn.com/events/TechDays/Techdays-2014-the-Netherlands/Lap-around-Windows-Phone-8-1-Introduction-to-the-new-developer-platform</a:t>
            </a:r>
          </a:p>
          <a:p>
            <a:r>
              <a:rPr lang="en-US" dirty="0" smtClean="0"/>
              <a:t>Starts  at 20:00</a:t>
            </a:r>
            <a:endParaRPr lang="en-US" dirty="0"/>
          </a:p>
        </p:txBody>
      </p:sp>
      <p:sp>
        <p:nvSpPr>
          <p:cNvPr id="4" name="Slide Number Placeholder 3"/>
          <p:cNvSpPr>
            <a:spLocks noGrp="1"/>
          </p:cNvSpPr>
          <p:nvPr>
            <p:ph type="sldNum" sz="quarter" idx="10"/>
          </p:nvPr>
        </p:nvSpPr>
        <p:spPr/>
        <p:txBody>
          <a:bodyPr/>
          <a:lstStyle/>
          <a:p>
            <a:fld id="{F03EB18E-F770-419F-982B-1615A67A5185}" type="slidenum">
              <a:rPr lang="en-US" smtClean="0"/>
              <a:t>6</a:t>
            </a:fld>
            <a:endParaRPr lang="en-US"/>
          </a:p>
        </p:txBody>
      </p:sp>
    </p:spTree>
    <p:extLst>
      <p:ext uri="{BB962C8B-B14F-4D97-AF65-F5344CB8AC3E}">
        <p14:creationId xmlns:p14="http://schemas.microsoft.com/office/powerpoint/2010/main" val="3643553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important part to understand well when building </a:t>
            </a:r>
            <a:r>
              <a:rPr lang="en-US" baseline="0" dirty="0" err="1" smtClean="0"/>
              <a:t>WinRT</a:t>
            </a:r>
            <a:r>
              <a:rPr lang="en-US" baseline="0" dirty="0" smtClean="0"/>
              <a:t> apps is the App lifecycle. Look at the web, not every webpage is running all the time. This is the same for apps on </a:t>
            </a:r>
            <a:r>
              <a:rPr lang="en-US" baseline="0" dirty="0" smtClean="0"/>
              <a:t>Windows and on windows phone.</a:t>
            </a:r>
          </a:p>
          <a:p>
            <a:endParaRPr lang="en-US" baseline="0" dirty="0" smtClean="0"/>
          </a:p>
          <a:p>
            <a:r>
              <a:rPr lang="en-US" baseline="0" dirty="0" smtClean="0"/>
              <a:t>There is a reason why we can’t leave all apps in memory. For example on 512MB phones there isn’t much memory to go around. When using apps we still want to be able to receive </a:t>
            </a:r>
            <a:r>
              <a:rPr lang="en-US" baseline="0" dirty="0" err="1" smtClean="0"/>
              <a:t>phonecalls</a:t>
            </a:r>
            <a:r>
              <a:rPr lang="en-US" baseline="0" dirty="0" smtClean="0"/>
              <a:t>, sync email, listen to Spotify music on my Bluetooth headset and be able to receive VOIP calls from Skype as well. Memory in this situations is really a constraint. </a:t>
            </a:r>
          </a:p>
          <a:p>
            <a:endParaRPr lang="en-US" baseline="0" dirty="0" smtClean="0"/>
          </a:p>
          <a:p>
            <a:r>
              <a:rPr lang="en-US" baseline="0" dirty="0" smtClean="0"/>
              <a:t>The amount of memory on desktops or laptops is different </a:t>
            </a:r>
            <a:r>
              <a:rPr lang="en-US" baseline="0" dirty="0" err="1" smtClean="0"/>
              <a:t>obvisouly</a:t>
            </a:r>
            <a:r>
              <a:rPr lang="en-US" baseline="0" dirty="0" smtClean="0"/>
              <a:t> but you should take into account your app might be running on a range of different devices.</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03EB18E-F770-419F-982B-1615A67A5185}" type="slidenum">
              <a:rPr lang="en-US" smtClean="0"/>
              <a:t>26</a:t>
            </a:fld>
            <a:endParaRPr lang="en-US"/>
          </a:p>
        </p:txBody>
      </p:sp>
    </p:spTree>
    <p:extLst>
      <p:ext uri="{BB962C8B-B14F-4D97-AF65-F5344CB8AC3E}">
        <p14:creationId xmlns:p14="http://schemas.microsoft.com/office/powerpoint/2010/main" val="452913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Apps are suspended</a:t>
            </a:r>
            <a:r>
              <a:rPr lang="en-US" baseline="0" dirty="0" smtClean="0"/>
              <a:t> 5 seconds after leaving foreground.</a:t>
            </a:r>
          </a:p>
          <a:p>
            <a:r>
              <a:rPr lang="en-US" baseline="0" dirty="0" smtClean="0"/>
              <a:t>However, you get 10 seconds instead when you switch from one App to another.</a:t>
            </a:r>
          </a:p>
          <a:p>
            <a:r>
              <a:rPr lang="en-US" baseline="0" dirty="0" smtClean="0"/>
              <a:t>You can check it if you launch an App in Snap view and keep the Task Manager in the Filled view (I’m not able to find a workflow that ends up to the 5 seconds…)</a:t>
            </a:r>
            <a:endParaRPr lang="en-US" dirty="0" smtClean="0"/>
          </a:p>
          <a:p>
            <a:endParaRPr lang="en-US" dirty="0" smtClean="0"/>
          </a:p>
          <a:p>
            <a:r>
              <a:rPr lang="en-US" dirty="0" smtClean="0"/>
              <a:t>Suspended</a:t>
            </a:r>
            <a:r>
              <a:rPr lang="en-US" baseline="0" dirty="0" smtClean="0"/>
              <a:t> Apps are notified before being suspending</a:t>
            </a:r>
          </a:p>
          <a:p>
            <a:pPr marL="171450" indent="-171450">
              <a:buFont typeface="Arial" pitchFamily="34" charset="0"/>
              <a:buChar char="•"/>
            </a:pPr>
            <a:r>
              <a:rPr lang="en-US" baseline="0" dirty="0" smtClean="0"/>
              <a:t>After that event, no more CPU for the application threads</a:t>
            </a:r>
            <a:endParaRPr lang="en-US" dirty="0" smtClean="0"/>
          </a:p>
          <a:p>
            <a:pPr marL="171450" indent="-171450">
              <a:buFont typeface="Arial" pitchFamily="34" charset="0"/>
              <a:buChar char="•"/>
            </a:pPr>
            <a:r>
              <a:rPr lang="en-US" dirty="0" smtClean="0"/>
              <a:t>If you take too long to suspend… you’ll get terminated</a:t>
            </a:r>
          </a:p>
          <a:p>
            <a:pPr marL="0" indent="0">
              <a:buFont typeface="Arial" pitchFamily="34" charset="0"/>
              <a:buNone/>
            </a:pPr>
            <a:endParaRPr lang="en-US" dirty="0" smtClean="0"/>
          </a:p>
          <a:p>
            <a:r>
              <a:rPr lang="en-US" dirty="0" smtClean="0"/>
              <a:t>Windows is free to “terminate” any Windows Store </a:t>
            </a:r>
            <a:r>
              <a:rPr lang="en-US" baseline="0" dirty="0" smtClean="0"/>
              <a:t>App if memory pressure is detected</a:t>
            </a:r>
            <a:endParaRPr lang="en-US" dirty="0" smtClean="0"/>
          </a:p>
          <a:p>
            <a:pPr marL="171450" indent="-171450">
              <a:buFont typeface="Arial" pitchFamily="34" charset="0"/>
              <a:buChar char="•"/>
            </a:pPr>
            <a:r>
              <a:rPr lang="en-US" dirty="0" smtClean="0"/>
              <a:t>Terminated Apps are not notified before</a:t>
            </a:r>
            <a:r>
              <a:rPr lang="en-US" baseline="0" dirty="0" smtClean="0"/>
              <a:t> being terminated</a:t>
            </a:r>
            <a:endParaRPr lang="en-US" dirty="0" smtClean="0"/>
          </a:p>
          <a:p>
            <a:r>
              <a:rPr lang="en-US" dirty="0" smtClean="0"/>
              <a:t>See http://msdn.microsoft.com/en-us/library/windows/desktop/aa366541(v=vs.85).aspx for API</a:t>
            </a:r>
            <a:r>
              <a:rPr lang="en-US" baseline="0" dirty="0" smtClean="0"/>
              <a:t> to use to detect when memory is running high/low</a:t>
            </a:r>
            <a:endParaRPr lang="en-US" dirty="0" smtClean="0"/>
          </a:p>
          <a:p>
            <a:endParaRPr lang="en-US" dirty="0" smtClean="0"/>
          </a:p>
          <a:p>
            <a:r>
              <a:rPr lang="en-US" dirty="0" smtClean="0"/>
              <a:t>See http://blogs.msdn.com/b/b8/archive/2012/04/17/reclaiming-memory-from-metro-style-apps.aspx for details about memory</a:t>
            </a:r>
            <a:r>
              <a:rPr lang="en-US" baseline="0" dirty="0" smtClean="0"/>
              <a:t> management based on Working Set metrics in Windows 8</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323008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pPr marL="0" indent="0">
              <a:buNone/>
            </a:pPr>
            <a:r>
              <a:rPr lang="en-US" dirty="0" smtClean="0"/>
              <a:t>This</a:t>
            </a:r>
            <a:r>
              <a:rPr lang="en-US" baseline="0" dirty="0" smtClean="0"/>
              <a:t> also visible with </a:t>
            </a:r>
            <a:r>
              <a:rPr lang="en-US" baseline="0" dirty="0" err="1" smtClean="0"/>
              <a:t>SysInternals</a:t>
            </a:r>
            <a:r>
              <a:rPr lang="en-US" baseline="0" dirty="0" smtClean="0"/>
              <a:t> Process Explorer (http://technet.microsoft.com/en-us/sysinternals/bb896653.aspx) where you see the same “Suspended” in the CPU column. It was possible to “suspend” a process in Windows 7 with Process Explorer: this is now done by Windows itself for Windows Store Apps.</a:t>
            </a:r>
          </a:p>
          <a:p>
            <a:pPr marL="0" indent="0">
              <a:buNone/>
            </a:pPr>
            <a:endParaRPr lang="en-US" baseline="0" dirty="0" smtClean="0"/>
          </a:p>
          <a:p>
            <a:pPr marL="0" indent="0">
              <a:buNone/>
            </a:pPr>
            <a:r>
              <a:rPr lang="en-US" baseline="0" dirty="0" smtClean="0"/>
              <a:t>NOTE: Process Explorer is fully aware of Windows Store Apps = “Immersive” has new blue color. See Options | Configure Colors | Immersive Process + see package in tooltip</a:t>
            </a:r>
          </a:p>
          <a:p>
            <a:pPr marL="0" indent="0">
              <a:buNone/>
            </a:pPr>
            <a:r>
              <a:rPr lang="en-US" baseline="0" dirty="0" smtClean="0"/>
              <a:t>When you right-click | Resume on a Suspended Windows Store App, it gets back automatically Suspending immediately by Windows</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036621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a:t>
            </a:r>
            <a:r>
              <a:rPr lang="en-US" baseline="0" dirty="0" smtClean="0"/>
              <a:t> can still decide to explicitly “close”/”end” an App by using ALT+F4 or the following touch gesture = “drag the top of the App and drag it down to the bottom of the screen”: in that case, the App gets the suspend notification after 5 seconds</a:t>
            </a:r>
            <a:endParaRPr lang="en-US" dirty="0" smtClean="0"/>
          </a:p>
          <a:p>
            <a:endParaRPr lang="en-US" dirty="0" smtClean="0"/>
          </a:p>
          <a:p>
            <a:r>
              <a:rPr lang="en-US" dirty="0" smtClean="0"/>
              <a:t>The system is also allowed to “terminate” the apps.. [users can do it too</a:t>
            </a:r>
            <a:r>
              <a:rPr lang="en-US" baseline="0" dirty="0" smtClean="0"/>
              <a:t> via task manager or Process Explorer, or by dragging to the bottom of the screen and then holding until the app flips to the splash screen]</a:t>
            </a:r>
          </a:p>
          <a:p>
            <a:endParaRPr lang="en-US" baseline="0" dirty="0" smtClean="0"/>
          </a:p>
          <a:p>
            <a:r>
              <a:rPr lang="en-US" baseline="0" dirty="0" smtClean="0"/>
              <a:t>There is no event fired during termination… you should save all your stuff by “suspending” or even better, along the user navigation in the App</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29111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Suspending:</a:t>
            </a:r>
          </a:p>
          <a:p>
            <a:r>
              <a:rPr lang="en-US" dirty="0" smtClean="0"/>
              <a:t>You have 5 seconds real time (not CPU time) to save what you need to save. If</a:t>
            </a:r>
            <a:r>
              <a:rPr lang="en-US" baseline="0" dirty="0" smtClean="0"/>
              <a:t> you take too long, the App will be terminated. Even when you use deferral for asynchronous processing.</a:t>
            </a:r>
            <a:endParaRPr lang="en-US" dirty="0" smtClean="0"/>
          </a:p>
          <a:p>
            <a:endParaRPr lang="en-US" dirty="0" smtClean="0"/>
          </a:p>
          <a:p>
            <a:endParaRPr lang="en-US" dirty="0" smtClean="0"/>
          </a:p>
          <a:p>
            <a:r>
              <a:rPr lang="en-US" b="1" dirty="0" smtClean="0"/>
              <a:t>Resuming:</a:t>
            </a:r>
          </a:p>
          <a:p>
            <a:r>
              <a:rPr lang="en-US" dirty="0" smtClean="0"/>
              <a:t>Sometimes useful for checking for updates in</a:t>
            </a:r>
            <a:r>
              <a:rPr lang="en-US" baseline="0" dirty="0" smtClean="0"/>
              <a:t> case of a News App f</a:t>
            </a:r>
            <a:r>
              <a:rPr lang="en-US" dirty="0" smtClean="0"/>
              <a:t>or example.</a:t>
            </a:r>
          </a:p>
          <a:p>
            <a:r>
              <a:rPr lang="en-US" dirty="0" smtClean="0"/>
              <a:t>Ex: </a:t>
            </a:r>
            <a:r>
              <a:rPr lang="en-US" baseline="0" dirty="0" smtClean="0"/>
              <a:t>you’ve stored the time of suspension and, on resuming, if there are more than x hours since then, the code checks for News updates.</a:t>
            </a:r>
          </a:p>
          <a:p>
            <a:endParaRPr lang="en-US" baseline="0" dirty="0" smtClean="0"/>
          </a:p>
          <a:p>
            <a:r>
              <a:rPr lang="en-US" baseline="0" dirty="0" smtClean="0"/>
              <a:t>NOTE: when the App gets suspended, all the event handlers are still registered (sockets, system related,…) but will never get any CPU to run even if such an event occurs.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940462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apps can be stopped when in the background, and</a:t>
            </a:r>
            <a:r>
              <a:rPr lang="en-US" baseline="0" dirty="0" smtClean="0"/>
              <a:t> restarted when the user navigates back to the app you have to think about saving state and what makes sense. Here are some best practices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833814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Multitasking: through Background Tasks activated by Triggers.</a:t>
            </a:r>
          </a:p>
          <a:p>
            <a:r>
              <a:rPr lang="en-GB" dirty="0" smtClean="0"/>
              <a:t>Trigger-based execution:</a:t>
            </a:r>
          </a:p>
          <a:p>
            <a:r>
              <a:rPr lang="en-GB" dirty="0" smtClean="0"/>
              <a:t>	Apps will subscribe to triggers they are interested in</a:t>
            </a:r>
          </a:p>
          <a:p>
            <a:r>
              <a:rPr lang="en-GB" dirty="0" smtClean="0"/>
              <a:t>	Only run *when* trigger is fired</a:t>
            </a:r>
          </a:p>
          <a:p>
            <a:r>
              <a:rPr lang="en-GB" dirty="0" smtClean="0"/>
              <a:t>	Example:</a:t>
            </a:r>
          </a:p>
          <a:p>
            <a:r>
              <a:rPr lang="en-GB" dirty="0" smtClean="0"/>
              <a:t>		</a:t>
            </a:r>
            <a:r>
              <a:rPr lang="en-GB" dirty="0" err="1" smtClean="0"/>
              <a:t>Geofencing</a:t>
            </a:r>
            <a:endParaRPr lang="en-GB" dirty="0" smtClean="0"/>
          </a:p>
          <a:p>
            <a:r>
              <a:rPr lang="en-GB" dirty="0" smtClean="0"/>
              <a:t>		BLE beacon</a:t>
            </a:r>
          </a:p>
          <a:p>
            <a:r>
              <a:rPr lang="en-GB" dirty="0" smtClean="0"/>
              <a:t>		Push notification</a:t>
            </a:r>
          </a:p>
          <a:p>
            <a:r>
              <a:rPr lang="en-GB" dirty="0" smtClean="0"/>
              <a:t>Task completion</a:t>
            </a:r>
          </a:p>
          <a:p>
            <a:r>
              <a:rPr lang="en-GB" dirty="0" smtClean="0"/>
              <a:t>	Allows apps to finish what they’re doing for up to 10 minutes</a:t>
            </a:r>
          </a:p>
          <a:p>
            <a:r>
              <a:rPr lang="en-GB" dirty="0" smtClean="0"/>
              <a:t>	Opportunistic so app can be unloaded if under resource pressure</a:t>
            </a:r>
          </a:p>
          <a:p>
            <a:endParaRPr lang="en-GB"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10/1/2014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244649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 manifest editor, you must declare your background task or tasks</a:t>
            </a:r>
            <a:r>
              <a:rPr lang="en-GB" baseline="0" dirty="0" smtClean="0"/>
              <a:t> using the Declarations tab – note that you can add ‘Background Tasks’ multiple times if your app supports more than one. You must select the correct task type your app uses.</a:t>
            </a:r>
          </a:p>
          <a:p>
            <a:r>
              <a:rPr lang="en-GB" dirty="0" smtClean="0"/>
              <a:t>You </a:t>
            </a:r>
            <a:r>
              <a:rPr lang="en-GB" baseline="0" dirty="0" smtClean="0"/>
              <a:t>do not have to specify a background task host executable here but you must type in the Entry point in the format </a:t>
            </a:r>
            <a:r>
              <a:rPr lang="en-GB" i="1" baseline="0" dirty="0" err="1" smtClean="0"/>
              <a:t>namespace.type</a:t>
            </a:r>
            <a:r>
              <a:rPr lang="en-GB" baseline="0" dirty="0" smtClean="0"/>
              <a:t>, as shown in the screen shot here.</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624297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up the demo</a:t>
            </a:r>
            <a:r>
              <a:rPr lang="en-US" baseline="0" dirty="0" smtClean="0"/>
              <a:t> in </a:t>
            </a:r>
            <a:r>
              <a:rPr lang="en-US" baseline="0" dirty="0" err="1" smtClean="0"/>
              <a:t>Seesion</a:t>
            </a:r>
            <a:r>
              <a:rPr lang="en-US" baseline="0" dirty="0" smtClean="0"/>
              <a:t> 11 demos Demo 2 App1</a:t>
            </a:r>
          </a:p>
          <a:p>
            <a:r>
              <a:rPr lang="en-US" baseline="0" dirty="0" smtClean="0"/>
              <a:t>Follow the script for S11 background Tasks Demo script</a:t>
            </a:r>
          </a:p>
          <a:p>
            <a:r>
              <a:rPr lang="en-US" baseline="0" dirty="0" smtClean="0"/>
              <a:t>Show the declarations in the </a:t>
            </a:r>
            <a:r>
              <a:rPr lang="en-US" baseline="0" dirty="0" err="1" smtClean="0"/>
              <a:t>appxmanifest</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F03EB18E-F770-419F-982B-1615A67A5185}" type="slidenum">
              <a:rPr lang="en-US" smtClean="0"/>
              <a:t>35</a:t>
            </a:fld>
            <a:endParaRPr lang="en-US"/>
          </a:p>
        </p:txBody>
      </p:sp>
    </p:spTree>
    <p:extLst>
      <p:ext uri="{BB962C8B-B14F-4D97-AF65-F5344CB8AC3E}">
        <p14:creationId xmlns:p14="http://schemas.microsoft.com/office/powerpoint/2010/main" val="3446909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people to jumpstart and absolute beginners</a:t>
            </a:r>
            <a:endParaRPr lang="en-US" dirty="0"/>
          </a:p>
        </p:txBody>
      </p:sp>
      <p:sp>
        <p:nvSpPr>
          <p:cNvPr id="4" name="Slide Number Placeholder 3"/>
          <p:cNvSpPr>
            <a:spLocks noGrp="1"/>
          </p:cNvSpPr>
          <p:nvPr>
            <p:ph type="sldNum" sz="quarter" idx="10"/>
          </p:nvPr>
        </p:nvSpPr>
        <p:spPr/>
        <p:txBody>
          <a:bodyPr/>
          <a:lstStyle/>
          <a:p>
            <a:fld id="{F03EB18E-F770-419F-982B-1615A67A5185}" type="slidenum">
              <a:rPr lang="en-US" smtClean="0"/>
              <a:t>36</a:t>
            </a:fld>
            <a:endParaRPr lang="en-US"/>
          </a:p>
        </p:txBody>
      </p:sp>
    </p:spTree>
    <p:extLst>
      <p:ext uri="{BB962C8B-B14F-4D97-AF65-F5344CB8AC3E}">
        <p14:creationId xmlns:p14="http://schemas.microsoft.com/office/powerpoint/2010/main" val="2592712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Windows Phone 8.1 development tools are</a:t>
            </a:r>
            <a:r>
              <a:rPr lang="en-GB" baseline="0" dirty="0" smtClean="0"/>
              <a:t> included in Update 2 and later for Visual Studio 2013 Professional or higher editions. Alternatively, you can download and install the completely free and standalone Visual Studio 2013 Express Editions for Windows Store Apps which allows development of Windows Store apps and Windows Phone Store apps.</a:t>
            </a:r>
          </a:p>
          <a:p>
            <a:endParaRPr lang="en-GB" baseline="0" dirty="0" smtClean="0"/>
          </a:p>
          <a:p>
            <a:r>
              <a:rPr lang="en-GB" baseline="0" dirty="0" smtClean="0"/>
              <a:t>Note that you can still build apps targeting Windows Phone 7.1 and these will run on Windows Phone 7.1 and later – including Windows Phone 8.1, but you cannot target version 7.1 from Visual Studio 2013. You must use Visual Studio 2012 for that.</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10/1/2014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730549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you create a new project in Visual Studio 2013, you get a single Solution</a:t>
            </a:r>
            <a:r>
              <a:rPr lang="en-GB" baseline="0" dirty="0" smtClean="0"/>
              <a:t> which is the container for one or more projects. </a:t>
            </a:r>
          </a:p>
          <a:p>
            <a:r>
              <a:rPr lang="en-GB" baseline="0" dirty="0" smtClean="0"/>
              <a:t>[Build] This example shows a single project, but in a Universal project, you get two projects, one for Windows Phone and one for Windows. You can add many different kinds of project to a solution such as class libraries or unit test projects.</a:t>
            </a:r>
          </a:p>
          <a:p>
            <a:r>
              <a:rPr lang="en-GB" baseline="0" dirty="0" smtClean="0"/>
              <a:t>[Build] The library references shows the class libraries that this project references. You can add additional class library references to allow your project to make use of the APIs in a class library.</a:t>
            </a:r>
          </a:p>
          <a:p>
            <a:r>
              <a:rPr lang="en-GB" baseline="0" dirty="0" smtClean="0"/>
              <a:t>[Build] The Assets folder in a new project contains all the default artwork, which you’ll need to change for your project. Artwork doesn’t have to be in the Assets folder – that’s just the convention used by the New Project templates.</a:t>
            </a:r>
          </a:p>
          <a:p>
            <a:r>
              <a:rPr lang="en-GB" baseline="0" dirty="0" smtClean="0"/>
              <a:t>[Build] Every Windows Store App has an App class which is where the </a:t>
            </a:r>
            <a:r>
              <a:rPr lang="en-GB" baseline="0" dirty="0" err="1" smtClean="0"/>
              <a:t>startup</a:t>
            </a:r>
            <a:r>
              <a:rPr lang="en-GB" baseline="0" dirty="0" smtClean="0"/>
              <a:t> logic sits and where you define app-wide resources such as XAML styles. As you can see, it is defined in two files: the </a:t>
            </a:r>
            <a:r>
              <a:rPr lang="en-GB" baseline="0" dirty="0" err="1" smtClean="0"/>
              <a:t>App.Xaml</a:t>
            </a:r>
            <a:r>
              <a:rPr lang="en-GB" baseline="0" dirty="0" smtClean="0"/>
              <a:t> file containing XAML app-wide resources and the </a:t>
            </a:r>
            <a:r>
              <a:rPr lang="en-GB" baseline="0" dirty="0" err="1" smtClean="0"/>
              <a:t>App.xaml.cs</a:t>
            </a:r>
            <a:r>
              <a:rPr lang="en-GB" baseline="0" dirty="0" smtClean="0"/>
              <a:t> file where the logic is.</a:t>
            </a:r>
          </a:p>
          <a:p>
            <a:r>
              <a:rPr lang="en-GB" baseline="0" dirty="0" smtClean="0"/>
              <a:t>[Build] This new project has a single page, again divided up into a </a:t>
            </a:r>
            <a:r>
              <a:rPr lang="en-GB" baseline="0" dirty="0" err="1" smtClean="0"/>
              <a:t>Xaml</a:t>
            </a:r>
            <a:r>
              <a:rPr lang="en-GB" baseline="0" dirty="0" smtClean="0"/>
              <a:t> file and it’s code-beside file, </a:t>
            </a:r>
            <a:r>
              <a:rPr lang="en-GB" baseline="0" dirty="0" err="1" smtClean="0"/>
              <a:t>MainPage.xaml.cs</a:t>
            </a:r>
            <a:endParaRPr lang="en-GB" baseline="0" dirty="0" smtClean="0"/>
          </a:p>
          <a:p>
            <a:r>
              <a:rPr lang="en-GB" baseline="0" dirty="0" smtClean="0"/>
              <a:t>[Build] Finally, the App manifest is an XML file where you make declarations about how the app operates and the capabilities it requires, such as whether it requires Internet access, or makes use of the user’s location.</a:t>
            </a:r>
          </a:p>
          <a:p>
            <a:endParaRPr lang="en-GB" baseline="0" dirty="0" smtClean="0"/>
          </a:p>
          <a:p>
            <a:r>
              <a:rPr lang="en-GB" dirty="0" smtClean="0"/>
              <a:t>For those familiar with the old Windows Phone structure:</a:t>
            </a:r>
          </a:p>
          <a:p>
            <a:r>
              <a:rPr lang="en-GB" dirty="0" smtClean="0"/>
              <a:t>- Assets are in line with Windows 8 for splash/tiles </a:t>
            </a:r>
            <a:r>
              <a:rPr lang="en-GB" dirty="0" err="1" smtClean="0"/>
              <a:t>etc</a:t>
            </a:r>
            <a:endParaRPr lang="en-GB" dirty="0" smtClean="0"/>
          </a:p>
          <a:p>
            <a:r>
              <a:rPr lang="en-GB" dirty="0" smtClean="0"/>
              <a:t>- </a:t>
            </a:r>
            <a:r>
              <a:rPr lang="en-GB" dirty="0" err="1" smtClean="0"/>
              <a:t>Package.appxmanifest</a:t>
            </a:r>
            <a:r>
              <a:rPr lang="en-GB" dirty="0" smtClean="0"/>
              <a:t> replaces </a:t>
            </a:r>
            <a:r>
              <a:rPr lang="en-GB" dirty="0" err="1" smtClean="0"/>
              <a:t>WMAppManifest</a:t>
            </a:r>
            <a:r>
              <a:rPr lang="en-GB" dirty="0" smtClean="0"/>
              <a:t> to configure application properties</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10/1/2014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190348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lets dive into XAML for the people who are not familiar with this technology.</a:t>
            </a:r>
            <a:r>
              <a:rPr lang="en-US" baseline="0" dirty="0" smtClean="0"/>
              <a:t> You might have heard of it before, we use it in WPF and Silverlight and it’s also available for Windows Apps</a:t>
            </a:r>
            <a:endParaRPr lang="en-US" dirty="0"/>
          </a:p>
        </p:txBody>
      </p:sp>
      <p:sp>
        <p:nvSpPr>
          <p:cNvPr id="4" name="Slide Number Placeholder 3"/>
          <p:cNvSpPr>
            <a:spLocks noGrp="1"/>
          </p:cNvSpPr>
          <p:nvPr>
            <p:ph type="sldNum" sz="quarter" idx="10"/>
          </p:nvPr>
        </p:nvSpPr>
        <p:spPr/>
        <p:txBody>
          <a:bodyPr/>
          <a:lstStyle/>
          <a:p>
            <a:fld id="{F03EB18E-F770-419F-982B-1615A67A5185}" type="slidenum">
              <a:rPr lang="en-US" smtClean="0"/>
              <a:t>9</a:t>
            </a:fld>
            <a:endParaRPr lang="en-US"/>
          </a:p>
        </p:txBody>
      </p:sp>
    </p:spTree>
    <p:extLst>
      <p:ext uri="{BB962C8B-B14F-4D97-AF65-F5344CB8AC3E}">
        <p14:creationId xmlns:p14="http://schemas.microsoft.com/office/powerpoint/2010/main" val="3352608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Bef>
                <a:spcPts val="1000"/>
              </a:spcBef>
            </a:pPr>
            <a:r>
              <a:rPr lang="en-GB" sz="1600" b="1" dirty="0" smtClean="0">
                <a:solidFill>
                  <a:srgbClr val="4F81BD"/>
                </a:solidFill>
                <a:latin typeface="Cambria"/>
                <a:ea typeface="Times New Roman"/>
                <a:cs typeface="Times New Roman"/>
              </a:rPr>
              <a:t>XAML and </a:t>
            </a:r>
            <a:r>
              <a:rPr lang="en-GB" sz="1600" b="1" dirty="0">
                <a:solidFill>
                  <a:srgbClr val="4F81BD"/>
                </a:solidFill>
                <a:latin typeface="Cambria"/>
                <a:ea typeface="Times New Roman"/>
                <a:cs typeface="Times New Roman"/>
              </a:rPr>
              <a:t>Objects</a:t>
            </a:r>
            <a:endParaRPr lang="en-US" sz="1600" b="1" dirty="0">
              <a:solidFill>
                <a:srgbClr val="4F81BD"/>
              </a:solidFill>
              <a:latin typeface="Cambria"/>
              <a:ea typeface="Times New Roman"/>
              <a:cs typeface="Times New Roman"/>
            </a:endParaRPr>
          </a:p>
          <a:p>
            <a:pPr>
              <a:lnSpc>
                <a:spcPct val="115000"/>
              </a:lnSpc>
              <a:spcAft>
                <a:spcPts val="1000"/>
              </a:spcAft>
            </a:pPr>
            <a:r>
              <a:rPr lang="en-GB" dirty="0">
                <a:ea typeface="Calibri"/>
                <a:cs typeface="Times New Roman"/>
              </a:rPr>
              <a:t>Every visual element that makes up the UI of this application is actually just the graphical rendering of an object. All </a:t>
            </a:r>
            <a:r>
              <a:rPr lang="en-GB" dirty="0" smtClean="0">
                <a:ea typeface="Calibri"/>
                <a:cs typeface="Times New Roman"/>
              </a:rPr>
              <a:t>XAML UI </a:t>
            </a:r>
            <a:r>
              <a:rPr lang="en-GB" dirty="0">
                <a:ea typeface="Calibri"/>
                <a:cs typeface="Times New Roman"/>
              </a:rPr>
              <a:t>is comprised of a ‘visual tree’ of objects.</a:t>
            </a:r>
            <a:endParaRPr lang="en-US" dirty="0">
              <a:ea typeface="Calibri"/>
              <a:cs typeface="Times New Roman"/>
            </a:endParaRPr>
          </a:p>
          <a:p>
            <a:pPr>
              <a:lnSpc>
                <a:spcPct val="115000"/>
              </a:lnSpc>
              <a:spcAft>
                <a:spcPts val="1000"/>
              </a:spcAft>
            </a:pPr>
            <a:endParaRPr lang="en-GB" dirty="0" smtClean="0">
              <a:ea typeface="Calibri"/>
              <a:cs typeface="Times New Roman"/>
            </a:endParaRPr>
          </a:p>
          <a:p>
            <a:pPr>
              <a:lnSpc>
                <a:spcPct val="115000"/>
              </a:lnSpc>
              <a:spcAft>
                <a:spcPts val="1000"/>
              </a:spcAft>
            </a:pPr>
            <a:r>
              <a:rPr lang="en-GB" dirty="0" smtClean="0">
                <a:ea typeface="Calibri"/>
                <a:cs typeface="Times New Roman"/>
              </a:rPr>
              <a:t>This </a:t>
            </a:r>
            <a:r>
              <a:rPr lang="en-GB" dirty="0">
                <a:ea typeface="Calibri"/>
                <a:cs typeface="Times New Roman"/>
              </a:rPr>
              <a:t>is standard UI fare – nearly all graphical programming systems work the same way.</a:t>
            </a:r>
            <a:endParaRPr lang="en-US" dirty="0">
              <a:ea typeface="Calibri"/>
              <a:cs typeface="Times New Roman"/>
            </a:endParaRPr>
          </a:p>
          <a:p>
            <a:pPr>
              <a:lnSpc>
                <a:spcPct val="115000"/>
              </a:lnSpc>
            </a:pPr>
            <a:r>
              <a:rPr lang="en-GB" sz="1400" dirty="0">
                <a:latin typeface="Arial"/>
                <a:ea typeface="Calibri"/>
                <a:cs typeface="Times New Roman"/>
              </a:rPr>
              <a:t> </a:t>
            </a:r>
            <a:endParaRPr lang="en-US" dirty="0">
              <a:ea typeface="Calibri"/>
              <a:cs typeface="Times New Roman"/>
            </a:endParaRPr>
          </a:p>
          <a:p>
            <a:pPr>
              <a:lnSpc>
                <a:spcPct val="150000"/>
              </a:lnSpc>
              <a:spcAft>
                <a:spcPts val="1000"/>
              </a:spcAft>
            </a:pPr>
            <a:r>
              <a:rPr lang="en-US" dirty="0">
                <a:ea typeface="Calibri"/>
                <a:cs typeface="Times New Roman"/>
              </a:rPr>
              <a:t> </a:t>
            </a:r>
          </a:p>
          <a:p>
            <a:pPr>
              <a:lnSpc>
                <a:spcPct val="115000"/>
              </a:lnSpc>
              <a:spcAft>
                <a:spcPts val="1000"/>
              </a:spcAft>
            </a:pPr>
            <a:r>
              <a:rPr lang="en-US" dirty="0">
                <a:ea typeface="Calibri"/>
                <a:cs typeface="Times New Roman"/>
              </a:rPr>
              <a:t/>
            </a:r>
            <a:br>
              <a:rPr lang="en-US" dirty="0">
                <a:ea typeface="Calibri"/>
                <a:cs typeface="Times New Roman"/>
              </a:rPr>
            </a:br>
            <a:r>
              <a:rPr lang="en-US"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261992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Bef>
                <a:spcPts val="1000"/>
              </a:spcBef>
            </a:pPr>
            <a:r>
              <a:rPr lang="en-GB" sz="1600" b="1" dirty="0" smtClean="0">
                <a:solidFill>
                  <a:srgbClr val="4F81BD"/>
                </a:solidFill>
                <a:latin typeface="Cambria"/>
                <a:ea typeface="Times New Roman"/>
                <a:cs typeface="Times New Roman"/>
              </a:rPr>
              <a:t>XAML display </a:t>
            </a:r>
            <a:r>
              <a:rPr lang="en-GB" sz="1600" b="1" dirty="0">
                <a:solidFill>
                  <a:srgbClr val="4F81BD"/>
                </a:solidFill>
                <a:latin typeface="Cambria"/>
                <a:ea typeface="Times New Roman"/>
                <a:cs typeface="Times New Roman"/>
              </a:rPr>
              <a:t>elements</a:t>
            </a:r>
            <a:endParaRPr lang="en-US" sz="1600" b="1" dirty="0">
              <a:solidFill>
                <a:srgbClr val="4F81BD"/>
              </a:solidFill>
              <a:latin typeface="Cambria"/>
              <a:ea typeface="Times New Roman"/>
              <a:cs typeface="Times New Roman"/>
            </a:endParaRPr>
          </a:p>
          <a:p>
            <a:pPr>
              <a:lnSpc>
                <a:spcPct val="115000"/>
              </a:lnSpc>
              <a:spcAft>
                <a:spcPts val="1000"/>
              </a:spcAft>
            </a:pPr>
            <a:r>
              <a:rPr lang="en-GB" dirty="0">
                <a:ea typeface="Calibri"/>
                <a:cs typeface="Times New Roman"/>
              </a:rPr>
              <a:t>The page contains a number of display elements, each of which is represented by an object.</a:t>
            </a:r>
            <a:endParaRPr lang="en-US" dirty="0">
              <a:ea typeface="Calibri"/>
              <a:cs typeface="Times New Roman"/>
            </a:endParaRPr>
          </a:p>
          <a:p>
            <a:pPr>
              <a:lnSpc>
                <a:spcPct val="115000"/>
              </a:lnSpc>
              <a:spcAft>
                <a:spcPts val="1000"/>
              </a:spcAft>
            </a:pPr>
            <a:endParaRPr lang="en-GB" dirty="0" smtClean="0">
              <a:ea typeface="Calibri"/>
              <a:cs typeface="Times New Roman"/>
            </a:endParaRPr>
          </a:p>
          <a:p>
            <a:pPr>
              <a:lnSpc>
                <a:spcPct val="115000"/>
              </a:lnSpc>
              <a:spcAft>
                <a:spcPts val="1000"/>
              </a:spcAft>
            </a:pPr>
            <a:r>
              <a:rPr lang="en-GB" dirty="0" smtClean="0">
                <a:ea typeface="Calibri"/>
                <a:cs typeface="Times New Roman"/>
              </a:rPr>
              <a:t>In </a:t>
            </a:r>
            <a:r>
              <a:rPr lang="en-GB" dirty="0">
                <a:ea typeface="Calibri"/>
                <a:cs typeface="Times New Roman"/>
              </a:rPr>
              <a:t>fact, everything you see on the page is described in the XAML that is created to describe the page UI. When you drag a control from the Toolbox and drop it onto the design surface for the page, Visual Studio adds the XAML for the control into the XAML for the page.</a:t>
            </a:r>
            <a:endParaRPr lang="en-US" dirty="0">
              <a:ea typeface="Calibri"/>
              <a:cs typeface="Times New Roman"/>
            </a:endParaRPr>
          </a:p>
          <a:p>
            <a:pPr>
              <a:lnSpc>
                <a:spcPct val="115000"/>
              </a:lnSpc>
            </a:pPr>
            <a:r>
              <a:rPr lang="en-GB" sz="1400" dirty="0">
                <a:latin typeface="Arial"/>
                <a:ea typeface="Calibri"/>
                <a:cs typeface="Times New Roman"/>
              </a:rPr>
              <a:t> </a:t>
            </a:r>
            <a:endParaRPr lang="en-US" dirty="0">
              <a:ea typeface="Calibri"/>
              <a:cs typeface="Times New Roman"/>
            </a:endParaRPr>
          </a:p>
          <a:p>
            <a:pPr>
              <a:lnSpc>
                <a:spcPct val="150000"/>
              </a:lnSpc>
              <a:spcAft>
                <a:spcPts val="1000"/>
              </a:spcAft>
            </a:pPr>
            <a:r>
              <a:rPr lang="en-US" dirty="0">
                <a:ea typeface="Calibri"/>
                <a:cs typeface="Times New Roman"/>
              </a:rPr>
              <a:t> </a:t>
            </a:r>
          </a:p>
          <a:p>
            <a:pPr>
              <a:lnSpc>
                <a:spcPct val="115000"/>
              </a:lnSpc>
              <a:spcAft>
                <a:spcPts val="1000"/>
              </a:spcAft>
            </a:pPr>
            <a:r>
              <a:rPr lang="en-US" dirty="0">
                <a:ea typeface="Calibri"/>
                <a:cs typeface="Times New Roman"/>
              </a:rPr>
              <a:t/>
            </a:r>
            <a:br>
              <a:rPr lang="en-US" dirty="0">
                <a:ea typeface="Calibri"/>
                <a:cs typeface="Times New Roman"/>
              </a:rPr>
            </a:br>
            <a:r>
              <a:rPr lang="en-US"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315397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Bef>
                <a:spcPts val="1000"/>
              </a:spcBef>
            </a:pPr>
            <a:r>
              <a:rPr lang="en-GB" sz="1600" b="1" dirty="0">
                <a:solidFill>
                  <a:srgbClr val="4F81BD"/>
                </a:solidFill>
                <a:latin typeface="Cambria"/>
                <a:ea typeface="Times New Roman"/>
                <a:cs typeface="Times New Roman"/>
              </a:rPr>
              <a:t>Display element data</a:t>
            </a:r>
            <a:endParaRPr lang="en-US" sz="1600" b="1" dirty="0">
              <a:solidFill>
                <a:srgbClr val="4F81BD"/>
              </a:solidFill>
              <a:latin typeface="Cambria"/>
              <a:ea typeface="Times New Roman"/>
              <a:cs typeface="Times New Roman"/>
            </a:endParaRPr>
          </a:p>
          <a:p>
            <a:pPr>
              <a:lnSpc>
                <a:spcPct val="115000"/>
              </a:lnSpc>
              <a:spcAft>
                <a:spcPts val="1000"/>
              </a:spcAft>
            </a:pPr>
            <a:r>
              <a:rPr lang="en-GB" dirty="0">
                <a:ea typeface="Calibri"/>
                <a:cs typeface="Times New Roman"/>
              </a:rPr>
              <a:t>XAML is a way of declaratively defining objects that can be rendered. The XAML defines the objects that makes up the page, and also sets the initial values of properties of those objects that is used when the page is first rendered, such as the style to use for text display, or the width and height of a button.</a:t>
            </a:r>
            <a:endParaRPr lang="en-US" dirty="0">
              <a:ea typeface="Calibri"/>
              <a:cs typeface="Times New Roman"/>
            </a:endParaRPr>
          </a:p>
          <a:p>
            <a:pPr>
              <a:lnSpc>
                <a:spcPct val="115000"/>
              </a:lnSpc>
              <a:spcAft>
                <a:spcPts val="1000"/>
              </a:spcAft>
            </a:pPr>
            <a:endParaRPr lang="en-GB" dirty="0" smtClean="0">
              <a:ea typeface="Calibri"/>
              <a:cs typeface="Times New Roman"/>
            </a:endParaRPr>
          </a:p>
          <a:p>
            <a:pPr>
              <a:lnSpc>
                <a:spcPct val="115000"/>
              </a:lnSpc>
              <a:spcAft>
                <a:spcPts val="1000"/>
              </a:spcAft>
            </a:pPr>
            <a:r>
              <a:rPr lang="en-GB" dirty="0" smtClean="0">
                <a:ea typeface="Calibri"/>
                <a:cs typeface="Times New Roman"/>
              </a:rPr>
              <a:t>In </a:t>
            </a:r>
            <a:r>
              <a:rPr lang="en-GB" dirty="0">
                <a:ea typeface="Calibri"/>
                <a:cs typeface="Times New Roman"/>
              </a:rPr>
              <a:t>our application code, we can manipulate these objects and change properties while the program is running. When this happens, the visual appearance of the affected element will change.</a:t>
            </a:r>
            <a:endParaRPr lang="en-US" dirty="0">
              <a:ea typeface="Calibri"/>
              <a:cs typeface="Times New Roman"/>
            </a:endParaRPr>
          </a:p>
          <a:p>
            <a:pPr>
              <a:lnSpc>
                <a:spcPct val="115000"/>
              </a:lnSpc>
            </a:pPr>
            <a:r>
              <a:rPr lang="en-GB" sz="1600" dirty="0">
                <a:ea typeface="Calibri"/>
                <a:cs typeface="Calibri"/>
              </a:rPr>
              <a:t> </a:t>
            </a:r>
            <a:endParaRPr lang="en-US" dirty="0">
              <a:ea typeface="Calibri"/>
              <a:cs typeface="Times New Roman"/>
            </a:endParaRPr>
          </a:p>
          <a:p>
            <a:pPr>
              <a:lnSpc>
                <a:spcPct val="115000"/>
              </a:lnSpc>
            </a:pPr>
            <a:r>
              <a:rPr lang="en-GB" sz="1400" dirty="0">
                <a:latin typeface="Arial"/>
                <a:ea typeface="Calibri"/>
                <a:cs typeface="Times New Roman"/>
              </a:rPr>
              <a:t> </a:t>
            </a:r>
            <a:endParaRPr lang="en-US" dirty="0">
              <a:ea typeface="Calibri"/>
              <a:cs typeface="Times New Roman"/>
            </a:endParaRPr>
          </a:p>
          <a:p>
            <a:pPr>
              <a:lnSpc>
                <a:spcPct val="150000"/>
              </a:lnSpc>
              <a:spcAft>
                <a:spcPts val="1000"/>
              </a:spcAft>
            </a:pPr>
            <a:r>
              <a:rPr lang="en-US" dirty="0">
                <a:ea typeface="Calibri"/>
                <a:cs typeface="Times New Roman"/>
              </a:rPr>
              <a:t> </a:t>
            </a:r>
          </a:p>
          <a:p>
            <a:pPr>
              <a:lnSpc>
                <a:spcPct val="115000"/>
              </a:lnSpc>
              <a:spcAft>
                <a:spcPts val="1000"/>
              </a:spcAft>
            </a:pPr>
            <a:r>
              <a:rPr lang="en-US" dirty="0">
                <a:ea typeface="Calibri"/>
                <a:cs typeface="Times New Roman"/>
              </a:rPr>
              <a:t/>
            </a:r>
            <a:br>
              <a:rPr lang="en-US" dirty="0">
                <a:ea typeface="Calibri"/>
                <a:cs typeface="Times New Roman"/>
              </a:rPr>
            </a:br>
            <a:r>
              <a:rPr lang="en-US"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153979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Panels are containers for elements</a:t>
            </a:r>
          </a:p>
          <a:p>
            <a:endParaRPr lang="en-US" dirty="0" smtClean="0"/>
          </a:p>
          <a:p>
            <a:r>
              <a:rPr lang="en-US" dirty="0" smtClean="0"/>
              <a:t>But, so are content controls, so how are panels different?</a:t>
            </a:r>
          </a:p>
          <a:p>
            <a:endParaRPr lang="en-US" dirty="0" smtClean="0"/>
          </a:p>
          <a:p>
            <a:r>
              <a:rPr lang="en-US" dirty="0" smtClean="0"/>
              <a:t>Panels are layouts for *multiple</a:t>
            </a:r>
            <a:r>
              <a:rPr lang="en-US" baseline="0" dirty="0" smtClean="0"/>
              <a:t>* elements. In order to have more than one child element, you need to derive from panel. </a:t>
            </a:r>
          </a:p>
          <a:p>
            <a:r>
              <a:rPr lang="en-US" baseline="0" dirty="0" smtClean="0"/>
              <a:t>Because of this, panels often have non-trivial layout algorithms. The built-in ones offer grid, XY, and stacked positioning. Third-party and custom panels may support radial layout, or other approaches</a:t>
            </a:r>
          </a:p>
          <a:p>
            <a:endParaRPr lang="en-US" baseline="0" dirty="0" smtClean="0"/>
          </a:p>
          <a:p>
            <a:r>
              <a:rPr lang="en-US" baseline="0" dirty="0" smtClean="0"/>
              <a:t>XAML is extensible (that’s the “X” in XAML). So, of course, you can create your own panels as well. If you can think of a layout algorithm not well supported by the in-box panels, you can create a panel for it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D233AC6-B7D8-4E79-9EFE-9AD151AD0D0E}" type="datetime1">
              <a:rPr lang="en-US" smtClean="0"/>
              <a:t>10/1/2014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894543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p:cNvSpPr/>
          <p:nvPr userDrawn="1"/>
        </p:nvSpPr>
        <p:spPr>
          <a:xfrm>
            <a:off x="0" y="0"/>
            <a:ext cx="12192000" cy="606751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76243" y="6307998"/>
            <a:ext cx="1510957" cy="32082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6271" y="2437008"/>
            <a:ext cx="9559457" cy="1193497"/>
          </a:xfrm>
          <a:prstGeom prst="rect">
            <a:avLst/>
          </a:prstGeom>
        </p:spPr>
      </p:pic>
    </p:spTree>
    <p:extLst>
      <p:ext uri="{BB962C8B-B14F-4D97-AF65-F5344CB8AC3E}">
        <p14:creationId xmlns:p14="http://schemas.microsoft.com/office/powerpoint/2010/main" val="326219929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6263640" y="2362200"/>
            <a:ext cx="5334000" cy="371094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579120" y="2362200"/>
            <a:ext cx="5334000" cy="371094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0"/>
            <a:ext cx="12192000" cy="1729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1"/>
          <p:cNvSpPr>
            <a:spLocks noGrp="1"/>
          </p:cNvSpPr>
          <p:nvPr>
            <p:ph type="title" hasCustomPrompt="1"/>
          </p:nvPr>
        </p:nvSpPr>
        <p:spPr>
          <a:xfrm>
            <a:off x="695367" y="434801"/>
            <a:ext cx="10515600" cy="923330"/>
          </a:xfrm>
          <a:prstGeom prst="rect">
            <a:avLst/>
          </a:prstGeom>
        </p:spPr>
        <p:txBody>
          <a:bodyPr vert="horz" lIns="91440" tIns="45720" rIns="91440" bIns="45720" rtlCol="0" anchor="t" anchorCtr="0">
            <a:spAutoFit/>
          </a:bodyPr>
          <a:lstStyle>
            <a:lvl1pPr>
              <a:defRPr sz="6000">
                <a:solidFill>
                  <a:schemeClr val="bg1"/>
                </a:solidFill>
              </a:defRPr>
            </a:lvl1pPr>
          </a:lstStyle>
          <a:p>
            <a:r>
              <a:rPr lang="en-US" dirty="0" smtClean="0"/>
              <a:t>Slide Title here…</a:t>
            </a:r>
            <a:endParaRPr lang="en-US" dirty="0"/>
          </a:p>
        </p:txBody>
      </p:sp>
      <p:sp>
        <p:nvSpPr>
          <p:cNvPr id="11" name="Text Placeholder 2"/>
          <p:cNvSpPr>
            <a:spLocks noGrp="1"/>
          </p:cNvSpPr>
          <p:nvPr>
            <p:ph type="body" idx="1" hasCustomPrompt="1"/>
          </p:nvPr>
        </p:nvSpPr>
        <p:spPr>
          <a:xfrm>
            <a:off x="807721" y="2571750"/>
            <a:ext cx="4724400" cy="424732"/>
          </a:xfrm>
        </p:spPr>
        <p:txBody>
          <a:bodyPr>
            <a:spAutoFit/>
          </a:bodyPr>
          <a:lstStyle>
            <a:lvl1pPr marL="0" indent="0">
              <a:buNone/>
              <a:defRPr sz="2400" baseline="0">
                <a:solidFill>
                  <a:schemeClr val="tx1"/>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Headline 1 here…</a:t>
            </a:r>
          </a:p>
        </p:txBody>
      </p:sp>
      <p:sp>
        <p:nvSpPr>
          <p:cNvPr id="12" name="Text Placeholder 2"/>
          <p:cNvSpPr>
            <a:spLocks noGrp="1"/>
          </p:cNvSpPr>
          <p:nvPr>
            <p:ph type="body" idx="10" hasCustomPrompt="1"/>
          </p:nvPr>
        </p:nvSpPr>
        <p:spPr>
          <a:xfrm>
            <a:off x="6469380" y="2571749"/>
            <a:ext cx="4724400" cy="424732"/>
          </a:xfrm>
        </p:spPr>
        <p:txBody>
          <a:bodyPr>
            <a:spAutoFit/>
          </a:bodyPr>
          <a:lstStyle>
            <a:lvl1pPr marL="0" indent="0">
              <a:buNone/>
              <a:defRPr sz="2400" baseline="0">
                <a:solidFill>
                  <a:schemeClr val="tx1"/>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Headline 2 here…</a:t>
            </a:r>
          </a:p>
        </p:txBody>
      </p:sp>
      <p:sp>
        <p:nvSpPr>
          <p:cNvPr id="13" name="Text Placeholder 2"/>
          <p:cNvSpPr>
            <a:spLocks noGrp="1"/>
          </p:cNvSpPr>
          <p:nvPr>
            <p:ph type="body" idx="11" hasCustomPrompt="1"/>
          </p:nvPr>
        </p:nvSpPr>
        <p:spPr>
          <a:xfrm>
            <a:off x="801992" y="3189114"/>
            <a:ext cx="4730129" cy="341632"/>
          </a:xfrm>
        </p:spPr>
        <p:txBody>
          <a:bodyPr>
            <a:spAutoFit/>
          </a:bodyPr>
          <a:lstStyle>
            <a:lvl1pPr marL="0" indent="0">
              <a:buNone/>
              <a:defRPr sz="1800" baseline="0">
                <a:solidFill>
                  <a:srgbClr val="5D5D5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Body copy here…</a:t>
            </a:r>
          </a:p>
        </p:txBody>
      </p:sp>
      <p:sp>
        <p:nvSpPr>
          <p:cNvPr id="14" name="Text Placeholder 2"/>
          <p:cNvSpPr>
            <a:spLocks noGrp="1"/>
          </p:cNvSpPr>
          <p:nvPr>
            <p:ph type="body" idx="12" hasCustomPrompt="1"/>
          </p:nvPr>
        </p:nvSpPr>
        <p:spPr>
          <a:xfrm>
            <a:off x="6476999" y="3189114"/>
            <a:ext cx="4730129" cy="341632"/>
          </a:xfrm>
        </p:spPr>
        <p:txBody>
          <a:bodyPr>
            <a:spAutoFit/>
          </a:bodyPr>
          <a:lstStyle>
            <a:lvl1pPr marL="0" indent="0">
              <a:buNone/>
              <a:defRPr sz="1800" baseline="0">
                <a:solidFill>
                  <a:srgbClr val="5D5D5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Body copy here…</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2391" y="6441174"/>
            <a:ext cx="830329" cy="176303"/>
          </a:xfrm>
          <a:prstGeom prst="rect">
            <a:avLst/>
          </a:prstGeom>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91" y="6453534"/>
            <a:ext cx="1618488" cy="202068"/>
          </a:xfrm>
          <a:prstGeom prst="rect">
            <a:avLst/>
          </a:prstGeom>
        </p:spPr>
      </p:pic>
    </p:spTree>
    <p:extLst>
      <p:ext uri="{BB962C8B-B14F-4D97-AF65-F5344CB8AC3E}">
        <p14:creationId xmlns:p14="http://schemas.microsoft.com/office/powerpoint/2010/main" val="153948477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6088380" y="0"/>
            <a:ext cx="6103620" cy="6858000"/>
          </a:xfrm>
          <a:prstGeom prst="rect">
            <a:avLst/>
          </a:prstGeom>
          <a:solidFill>
            <a:srgbClr val="5D5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6522720" y="564602"/>
            <a:ext cx="723900" cy="723178"/>
          </a:xfrm>
          <a:prstGeom prst="rect">
            <a:avLst/>
          </a:prstGeom>
          <a:solidFill>
            <a:srgbClr val="F18B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555231" y="560008"/>
            <a:ext cx="5090160" cy="770980"/>
          </a:xfrm>
        </p:spPr>
        <p:txBody>
          <a:bodyPr>
            <a:spAutoFit/>
          </a:bodyPr>
          <a:lstStyle>
            <a:lvl1pPr>
              <a:defRPr sz="4900">
                <a:solidFill>
                  <a:schemeClr val="tx1"/>
                </a:solidFill>
              </a:defRPr>
            </a:lvl1pPr>
          </a:lstStyle>
          <a:p>
            <a:r>
              <a:rPr lang="en-US" dirty="0" smtClean="0"/>
              <a:t>Title of Slide here…</a:t>
            </a:r>
            <a:endParaRPr lang="en-US" dirty="0"/>
          </a:p>
        </p:txBody>
      </p:sp>
      <p:sp>
        <p:nvSpPr>
          <p:cNvPr id="10" name="Picture Placeholder 3"/>
          <p:cNvSpPr>
            <a:spLocks noGrp="1"/>
          </p:cNvSpPr>
          <p:nvPr>
            <p:ph type="pic" sz="quarter" idx="14" hasCustomPrompt="1"/>
          </p:nvPr>
        </p:nvSpPr>
        <p:spPr>
          <a:xfrm>
            <a:off x="0" y="3167816"/>
            <a:ext cx="6088380" cy="3690183"/>
          </a:xfrm>
        </p:spPr>
        <p:txBody>
          <a:bodyPr lIns="182880" anchor="ctr"/>
          <a:lstStyle>
            <a:lvl1pPr marL="0" indent="0" algn="l">
              <a:buNone/>
              <a:defRPr/>
            </a:lvl1pPr>
          </a:lstStyle>
          <a:p>
            <a:r>
              <a:rPr lang="en-US" dirty="0" smtClean="0"/>
              <a:t>	Click to insert photo.</a:t>
            </a:r>
            <a:endParaRPr lang="en-US" dirty="0"/>
          </a:p>
        </p:txBody>
      </p:sp>
      <p:sp>
        <p:nvSpPr>
          <p:cNvPr id="11" name="Text Placeholder 2"/>
          <p:cNvSpPr>
            <a:spLocks noGrp="1"/>
          </p:cNvSpPr>
          <p:nvPr>
            <p:ph type="body" idx="1" hasCustomPrompt="1"/>
          </p:nvPr>
        </p:nvSpPr>
        <p:spPr>
          <a:xfrm>
            <a:off x="593282" y="1688618"/>
            <a:ext cx="5076835" cy="424732"/>
          </a:xfrm>
        </p:spPr>
        <p:txBody>
          <a:bodyPr>
            <a:sp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Subtitle copy here…</a:t>
            </a:r>
          </a:p>
        </p:txBody>
      </p:sp>
      <p:sp>
        <p:nvSpPr>
          <p:cNvPr id="12" name="Text Placeholder 2"/>
          <p:cNvSpPr>
            <a:spLocks noGrp="1"/>
          </p:cNvSpPr>
          <p:nvPr>
            <p:ph type="body" idx="15" hasCustomPrompt="1"/>
          </p:nvPr>
        </p:nvSpPr>
        <p:spPr>
          <a:xfrm>
            <a:off x="7426430" y="564602"/>
            <a:ext cx="4385708" cy="341632"/>
          </a:xfrm>
        </p:spPr>
        <p:txBody>
          <a:bodyPr>
            <a:spAutoFit/>
          </a:bodyPr>
          <a:lstStyle>
            <a:lvl1pPr marL="0" indent="0">
              <a:buNone/>
              <a:defRPr sz="1800">
                <a:solidFill>
                  <a:srgbClr val="EB3E1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smtClean="0">
                <a:solidFill>
                  <a:schemeClr val="bg1"/>
                </a:solidFill>
              </a:rPr>
              <a:t>•   </a:t>
            </a:r>
            <a:r>
              <a:rPr lang="en-US" sz="1800" dirty="0" smtClean="0">
                <a:solidFill>
                  <a:schemeClr val="bg1"/>
                </a:solidFill>
              </a:rPr>
              <a:t>Subtitle copy here...</a:t>
            </a:r>
            <a:endParaRPr lang="en-US" sz="1800" dirty="0">
              <a:solidFill>
                <a:schemeClr val="bg1"/>
              </a:solidFill>
            </a:endParaRPr>
          </a:p>
        </p:txBody>
      </p:sp>
      <p:sp>
        <p:nvSpPr>
          <p:cNvPr id="13" name="Freeform 23"/>
          <p:cNvSpPr>
            <a:spLocks noEditPoints="1"/>
          </p:cNvSpPr>
          <p:nvPr userDrawn="1"/>
        </p:nvSpPr>
        <p:spPr bwMode="black">
          <a:xfrm>
            <a:off x="6668135" y="708783"/>
            <a:ext cx="433070" cy="434816"/>
          </a:xfrm>
          <a:custGeom>
            <a:avLst/>
            <a:gdLst>
              <a:gd name="T0" fmla="*/ 108 w 150"/>
              <a:gd name="T1" fmla="*/ 104 h 150"/>
              <a:gd name="T2" fmla="*/ 42 w 150"/>
              <a:gd name="T3" fmla="*/ 104 h 150"/>
              <a:gd name="T4" fmla="*/ 38 w 150"/>
              <a:gd name="T5" fmla="*/ 100 h 150"/>
              <a:gd name="T6" fmla="*/ 38 w 150"/>
              <a:gd name="T7" fmla="*/ 50 h 150"/>
              <a:gd name="T8" fmla="*/ 42 w 150"/>
              <a:gd name="T9" fmla="*/ 46 h 150"/>
              <a:gd name="T10" fmla="*/ 108 w 150"/>
              <a:gd name="T11" fmla="*/ 46 h 150"/>
              <a:gd name="T12" fmla="*/ 112 w 150"/>
              <a:gd name="T13" fmla="*/ 50 h 150"/>
              <a:gd name="T14" fmla="*/ 112 w 150"/>
              <a:gd name="T15" fmla="*/ 100 h 150"/>
              <a:gd name="T16" fmla="*/ 108 w 150"/>
              <a:gd name="T17" fmla="*/ 104 h 150"/>
              <a:gd name="T18" fmla="*/ 45 w 150"/>
              <a:gd name="T19" fmla="*/ 96 h 150"/>
              <a:gd name="T20" fmla="*/ 105 w 150"/>
              <a:gd name="T21" fmla="*/ 96 h 150"/>
              <a:gd name="T22" fmla="*/ 105 w 150"/>
              <a:gd name="T23" fmla="*/ 62 h 150"/>
              <a:gd name="T24" fmla="*/ 77 w 150"/>
              <a:gd name="T25" fmla="*/ 84 h 150"/>
              <a:gd name="T26" fmla="*/ 72 w 150"/>
              <a:gd name="T27" fmla="*/ 84 h 150"/>
              <a:gd name="T28" fmla="*/ 45 w 150"/>
              <a:gd name="T29" fmla="*/ 63 h 150"/>
              <a:gd name="T30" fmla="*/ 45 w 150"/>
              <a:gd name="T31" fmla="*/ 96 h 150"/>
              <a:gd name="T32" fmla="*/ 46 w 150"/>
              <a:gd name="T33" fmla="*/ 54 h 150"/>
              <a:gd name="T34" fmla="*/ 74 w 150"/>
              <a:gd name="T35" fmla="*/ 76 h 150"/>
              <a:gd name="T36" fmla="*/ 103 w 150"/>
              <a:gd name="T37" fmla="*/ 54 h 150"/>
              <a:gd name="T38" fmla="*/ 46 w 150"/>
              <a:gd name="T39" fmla="*/ 54 h 150"/>
              <a:gd name="T40" fmla="*/ 75 w 150"/>
              <a:gd name="T41" fmla="*/ 10 h 150"/>
              <a:gd name="T42" fmla="*/ 10 w 150"/>
              <a:gd name="T43" fmla="*/ 75 h 150"/>
              <a:gd name="T44" fmla="*/ 75 w 150"/>
              <a:gd name="T45" fmla="*/ 140 h 150"/>
              <a:gd name="T46" fmla="*/ 140 w 150"/>
              <a:gd name="T47" fmla="*/ 75 h 150"/>
              <a:gd name="T48" fmla="*/ 75 w 150"/>
              <a:gd name="T49" fmla="*/ 10 h 150"/>
              <a:gd name="T50" fmla="*/ 75 w 150"/>
              <a:gd name="T51" fmla="*/ 0 h 150"/>
              <a:gd name="T52" fmla="*/ 150 w 150"/>
              <a:gd name="T53" fmla="*/ 75 h 150"/>
              <a:gd name="T54" fmla="*/ 75 w 150"/>
              <a:gd name="T55" fmla="*/ 150 h 150"/>
              <a:gd name="T56" fmla="*/ 0 w 150"/>
              <a:gd name="T57" fmla="*/ 75 h 150"/>
              <a:gd name="T58" fmla="*/ 75 w 150"/>
              <a:gd name="T5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0" h="150">
                <a:moveTo>
                  <a:pt x="108" y="104"/>
                </a:moveTo>
                <a:cubicBezTo>
                  <a:pt x="42" y="104"/>
                  <a:pt x="42" y="104"/>
                  <a:pt x="42" y="104"/>
                </a:cubicBezTo>
                <a:cubicBezTo>
                  <a:pt x="39" y="104"/>
                  <a:pt x="38" y="102"/>
                  <a:pt x="38" y="100"/>
                </a:cubicBezTo>
                <a:cubicBezTo>
                  <a:pt x="38" y="50"/>
                  <a:pt x="38" y="50"/>
                  <a:pt x="38" y="50"/>
                </a:cubicBezTo>
                <a:cubicBezTo>
                  <a:pt x="38" y="48"/>
                  <a:pt x="39" y="46"/>
                  <a:pt x="42" y="46"/>
                </a:cubicBezTo>
                <a:cubicBezTo>
                  <a:pt x="108" y="46"/>
                  <a:pt x="108" y="46"/>
                  <a:pt x="108" y="46"/>
                </a:cubicBezTo>
                <a:cubicBezTo>
                  <a:pt x="111" y="46"/>
                  <a:pt x="112" y="48"/>
                  <a:pt x="112" y="50"/>
                </a:cubicBezTo>
                <a:cubicBezTo>
                  <a:pt x="112" y="100"/>
                  <a:pt x="112" y="100"/>
                  <a:pt x="112" y="100"/>
                </a:cubicBezTo>
                <a:cubicBezTo>
                  <a:pt x="112" y="102"/>
                  <a:pt x="111" y="104"/>
                  <a:pt x="108" y="104"/>
                </a:cubicBezTo>
                <a:close/>
                <a:moveTo>
                  <a:pt x="45" y="96"/>
                </a:moveTo>
                <a:cubicBezTo>
                  <a:pt x="105" y="96"/>
                  <a:pt x="105" y="96"/>
                  <a:pt x="105" y="96"/>
                </a:cubicBezTo>
                <a:cubicBezTo>
                  <a:pt x="105" y="62"/>
                  <a:pt x="105" y="62"/>
                  <a:pt x="105" y="62"/>
                </a:cubicBezTo>
                <a:cubicBezTo>
                  <a:pt x="77" y="84"/>
                  <a:pt x="77" y="84"/>
                  <a:pt x="77" y="84"/>
                </a:cubicBezTo>
                <a:cubicBezTo>
                  <a:pt x="75" y="85"/>
                  <a:pt x="73" y="85"/>
                  <a:pt x="72" y="84"/>
                </a:cubicBezTo>
                <a:cubicBezTo>
                  <a:pt x="45" y="63"/>
                  <a:pt x="45" y="63"/>
                  <a:pt x="45" y="63"/>
                </a:cubicBezTo>
                <a:lnTo>
                  <a:pt x="45" y="96"/>
                </a:lnTo>
                <a:close/>
                <a:moveTo>
                  <a:pt x="46" y="54"/>
                </a:moveTo>
                <a:cubicBezTo>
                  <a:pt x="74" y="76"/>
                  <a:pt x="74" y="76"/>
                  <a:pt x="74" y="76"/>
                </a:cubicBezTo>
                <a:cubicBezTo>
                  <a:pt x="103" y="54"/>
                  <a:pt x="103" y="54"/>
                  <a:pt x="103" y="54"/>
                </a:cubicBezTo>
                <a:lnTo>
                  <a:pt x="46" y="54"/>
                </a:lnTo>
                <a:close/>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77983" y="6473525"/>
            <a:ext cx="838747" cy="179122"/>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91" y="6453534"/>
            <a:ext cx="1618488" cy="202068"/>
          </a:xfrm>
          <a:prstGeom prst="rect">
            <a:avLst/>
          </a:prstGeom>
        </p:spPr>
      </p:pic>
    </p:spTree>
    <p:extLst>
      <p:ext uri="{BB962C8B-B14F-4D97-AF65-F5344CB8AC3E}">
        <p14:creationId xmlns:p14="http://schemas.microsoft.com/office/powerpoint/2010/main" val="36652879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10"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77983" y="6473525"/>
            <a:ext cx="838747" cy="179122"/>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1415" y="6452834"/>
            <a:ext cx="1619598" cy="202206"/>
          </a:xfrm>
          <a:prstGeom prst="rect">
            <a:avLst/>
          </a:prstGeom>
        </p:spPr>
      </p:pic>
    </p:spTree>
    <p:extLst>
      <p:ext uri="{BB962C8B-B14F-4D97-AF65-F5344CB8AC3E}">
        <p14:creationId xmlns:p14="http://schemas.microsoft.com/office/powerpoint/2010/main" val="143531037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2"/>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11"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77983" y="6473525"/>
            <a:ext cx="838747" cy="179122"/>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1415" y="6452834"/>
            <a:ext cx="1619598" cy="202206"/>
          </a:xfrm>
          <a:prstGeom prst="rect">
            <a:avLst/>
          </a:prstGeom>
        </p:spPr>
      </p:pic>
    </p:spTree>
    <p:extLst>
      <p:ext uri="{BB962C8B-B14F-4D97-AF65-F5344CB8AC3E}">
        <p14:creationId xmlns:p14="http://schemas.microsoft.com/office/powerpoint/2010/main" val="83246136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E6E6E6"/>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978694" y="2109542"/>
            <a:ext cx="10237787" cy="1089529"/>
          </a:xfrm>
          <a:prstGeom prst="rect">
            <a:avLst/>
          </a:prstGeom>
        </p:spPr>
        <p:txBody>
          <a:bodyPr anchor="t" anchorCtr="0"/>
          <a:lstStyle>
            <a:lvl1pPr>
              <a:defRPr sz="7200" spc="-150" baseline="0">
                <a:solidFill>
                  <a:srgbClr val="5D5D5D"/>
                </a:solidFill>
              </a:defRPr>
            </a:lvl1pPr>
          </a:lstStyle>
          <a:p>
            <a:r>
              <a:rPr lang="en-US" dirty="0" smtClean="0"/>
              <a:t>Click to edit title style</a:t>
            </a:r>
            <a:endParaRPr lang="en-US" dirty="0"/>
          </a:p>
        </p:txBody>
      </p:sp>
      <p:sp>
        <p:nvSpPr>
          <p:cNvPr id="8" name="Text Placeholder 4"/>
          <p:cNvSpPr>
            <a:spLocks noGrp="1"/>
          </p:cNvSpPr>
          <p:nvPr>
            <p:ph type="body" sz="quarter" idx="12" hasCustomPrompt="1"/>
          </p:nvPr>
        </p:nvSpPr>
        <p:spPr>
          <a:xfrm>
            <a:off x="978694" y="3425825"/>
            <a:ext cx="10237787" cy="498598"/>
          </a:xfrm>
          <a:prstGeom prst="rect">
            <a:avLst/>
          </a:prstGeom>
        </p:spPr>
        <p:txBody>
          <a:bodyPr>
            <a:spAutoFit/>
          </a:bodyPr>
          <a:lstStyle>
            <a:lvl1pPr marL="0" indent="0">
              <a:spcBef>
                <a:spcPts val="0"/>
              </a:spcBef>
              <a:buNone/>
              <a:defRPr spc="-70" baseline="0">
                <a:solidFill>
                  <a:srgbClr val="5D5D5D"/>
                </a:solidFill>
                <a:latin typeface="+mj-lt"/>
              </a:defRPr>
            </a:lvl1pPr>
          </a:lstStyle>
          <a:p>
            <a:pPr lvl="0"/>
            <a:r>
              <a:rPr lang="en-US" dirty="0" smtClean="0"/>
              <a:t>Subtitle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2391" y="6441174"/>
            <a:ext cx="830329" cy="176303"/>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91" y="6453534"/>
            <a:ext cx="1618488" cy="202068"/>
          </a:xfrm>
          <a:prstGeom prst="rect">
            <a:avLst/>
          </a:prstGeom>
        </p:spPr>
      </p:pic>
    </p:spTree>
    <p:extLst>
      <p:ext uri="{BB962C8B-B14F-4D97-AF65-F5344CB8AC3E}">
        <p14:creationId xmlns:p14="http://schemas.microsoft.com/office/powerpoint/2010/main" val="366319392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978694" y="2109542"/>
            <a:ext cx="10237787" cy="1089529"/>
          </a:xfrm>
          <a:prstGeom prst="rect">
            <a:avLst/>
          </a:prstGeom>
        </p:spPr>
        <p:txBody>
          <a:bodyPr anchor="t" anchorCtr="0"/>
          <a:lstStyle>
            <a:lvl1pPr>
              <a:defRPr sz="7200" spc="-150" baseline="0">
                <a:solidFill>
                  <a:schemeClr val="bg2"/>
                </a:solidFill>
              </a:defRPr>
            </a:lvl1pPr>
          </a:lstStyle>
          <a:p>
            <a:r>
              <a:rPr lang="en-US" dirty="0" smtClean="0"/>
              <a:t>Click to edit title style</a:t>
            </a:r>
            <a:endParaRPr lang="en-US" dirty="0"/>
          </a:p>
        </p:txBody>
      </p:sp>
      <p:sp>
        <p:nvSpPr>
          <p:cNvPr id="6"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2"/>
                </a:solidFill>
                <a:latin typeface="+mj-lt"/>
              </a:defRPr>
            </a:lvl1pPr>
          </a:lstStyle>
          <a:p>
            <a:pPr lvl="0"/>
            <a:r>
              <a:rPr lang="en-US" dirty="0" smtClean="0"/>
              <a:t>Subtitle</a:t>
            </a:r>
            <a:endParaRPr lang="en-US" dirty="0"/>
          </a:p>
        </p:txBody>
      </p:sp>
    </p:spTree>
    <p:extLst>
      <p:ext uri="{BB962C8B-B14F-4D97-AF65-F5344CB8AC3E}">
        <p14:creationId xmlns:p14="http://schemas.microsoft.com/office/powerpoint/2010/main" val="21568367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978694" y="2109542"/>
            <a:ext cx="10237787" cy="1089529"/>
          </a:xfrm>
          <a:prstGeom prst="rect">
            <a:avLst/>
          </a:prstGeom>
        </p:spPr>
        <p:txBody>
          <a:bodyPr anchor="t" anchorCtr="0"/>
          <a:lstStyle>
            <a:lvl1pPr>
              <a:defRPr sz="7200" spc="-150" baseline="0">
                <a:solidFill>
                  <a:schemeClr val="bg1"/>
                </a:solidFill>
              </a:defRPr>
            </a:lvl1pPr>
          </a:lstStyle>
          <a:p>
            <a:r>
              <a:rPr lang="en-US" dirty="0" smtClean="0"/>
              <a:t>Click to edit title style</a:t>
            </a:r>
            <a:endParaRPr lang="en-US" dirty="0"/>
          </a:p>
        </p:txBody>
      </p:sp>
      <p:sp>
        <p:nvSpPr>
          <p:cNvPr id="11" name="Text Placeholder 4"/>
          <p:cNvSpPr>
            <a:spLocks noGrp="1"/>
          </p:cNvSpPr>
          <p:nvPr>
            <p:ph type="body" sz="quarter" idx="12" hasCustomPrompt="1"/>
          </p:nvPr>
        </p:nvSpPr>
        <p:spPr>
          <a:xfrm>
            <a:off x="978694" y="3425825"/>
            <a:ext cx="10237787" cy="498598"/>
          </a:xfrm>
          <a:prstGeom prst="rect">
            <a:avLst/>
          </a:prstGeom>
        </p:spPr>
        <p:txBody>
          <a:bodyPr>
            <a:sp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77983" y="6473525"/>
            <a:ext cx="838747" cy="179122"/>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1415" y="6452834"/>
            <a:ext cx="1619598" cy="202206"/>
          </a:xfrm>
          <a:prstGeom prst="rect">
            <a:avLst/>
          </a:prstGeom>
        </p:spPr>
      </p:pic>
    </p:spTree>
    <p:extLst>
      <p:ext uri="{BB962C8B-B14F-4D97-AF65-F5344CB8AC3E}">
        <p14:creationId xmlns:p14="http://schemas.microsoft.com/office/powerpoint/2010/main" val="363579770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77983" y="6473525"/>
            <a:ext cx="838747" cy="179122"/>
          </a:xfrm>
          <a:prstGeom prst="rect">
            <a:avLst/>
          </a:prstGeom>
        </p:spPr>
      </p:pic>
      <p:sp>
        <p:nvSpPr>
          <p:cNvPr id="7" name="Title 1"/>
          <p:cNvSpPr>
            <a:spLocks noGrp="1"/>
          </p:cNvSpPr>
          <p:nvPr>
            <p:ph type="title" hasCustomPrompt="1"/>
          </p:nvPr>
        </p:nvSpPr>
        <p:spPr>
          <a:xfrm>
            <a:off x="978694" y="2109542"/>
            <a:ext cx="10237787" cy="1089529"/>
          </a:xfrm>
          <a:prstGeom prst="rect">
            <a:avLst/>
          </a:prstGeom>
        </p:spPr>
        <p:txBody>
          <a:bodyPr anchor="t" anchorCtr="0"/>
          <a:lstStyle>
            <a:lvl1pPr>
              <a:defRPr sz="7200" spc="-150" baseline="0">
                <a:solidFill>
                  <a:schemeClr val="bg1"/>
                </a:solidFill>
              </a:defRPr>
            </a:lvl1pPr>
          </a:lstStyle>
          <a:p>
            <a:r>
              <a:rPr lang="en-US" dirty="0" smtClean="0"/>
              <a:t>Click to edit title style</a:t>
            </a:r>
            <a:endParaRPr lang="en-US" dirty="0"/>
          </a:p>
        </p:txBody>
      </p:sp>
      <p:sp>
        <p:nvSpPr>
          <p:cNvPr id="10" name="Text Placeholder 4"/>
          <p:cNvSpPr>
            <a:spLocks noGrp="1"/>
          </p:cNvSpPr>
          <p:nvPr>
            <p:ph type="body" sz="quarter" idx="12" hasCustomPrompt="1"/>
          </p:nvPr>
        </p:nvSpPr>
        <p:spPr>
          <a:xfrm>
            <a:off x="978694" y="3425825"/>
            <a:ext cx="10237787" cy="498598"/>
          </a:xfrm>
          <a:prstGeom prst="rect">
            <a:avLst/>
          </a:prstGeom>
        </p:spPr>
        <p:txBody>
          <a:bodyPr>
            <a:sp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1415" y="6452834"/>
            <a:ext cx="1619598" cy="202206"/>
          </a:xfrm>
          <a:prstGeom prst="rect">
            <a:avLst/>
          </a:prstGeom>
        </p:spPr>
      </p:pic>
    </p:spTree>
    <p:extLst>
      <p:ext uri="{BB962C8B-B14F-4D97-AF65-F5344CB8AC3E}">
        <p14:creationId xmlns:p14="http://schemas.microsoft.com/office/powerpoint/2010/main" val="316458137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77983" y="6473525"/>
            <a:ext cx="838747" cy="179122"/>
          </a:xfrm>
          <a:prstGeom prst="rect">
            <a:avLst/>
          </a:prstGeom>
        </p:spPr>
      </p:pic>
      <p:sp>
        <p:nvSpPr>
          <p:cNvPr id="9" name="Title 1"/>
          <p:cNvSpPr>
            <a:spLocks noGrp="1"/>
          </p:cNvSpPr>
          <p:nvPr>
            <p:ph type="title" hasCustomPrompt="1"/>
          </p:nvPr>
        </p:nvSpPr>
        <p:spPr>
          <a:xfrm>
            <a:off x="978694" y="2109542"/>
            <a:ext cx="10237787" cy="1089529"/>
          </a:xfrm>
          <a:prstGeom prst="rect">
            <a:avLst/>
          </a:prstGeom>
        </p:spPr>
        <p:txBody>
          <a:bodyPr anchor="t" anchorCtr="0"/>
          <a:lstStyle>
            <a:lvl1pPr>
              <a:defRPr sz="7200" spc="-150" baseline="0">
                <a:solidFill>
                  <a:schemeClr val="bg1"/>
                </a:solidFill>
              </a:defRPr>
            </a:lvl1pPr>
          </a:lstStyle>
          <a:p>
            <a:r>
              <a:rPr lang="en-US" dirty="0" smtClean="0"/>
              <a:t>Click to edit title style</a:t>
            </a:r>
            <a:endParaRPr lang="en-US" dirty="0"/>
          </a:p>
        </p:txBody>
      </p:sp>
      <p:sp>
        <p:nvSpPr>
          <p:cNvPr id="10" name="Text Placeholder 4"/>
          <p:cNvSpPr>
            <a:spLocks noGrp="1"/>
          </p:cNvSpPr>
          <p:nvPr>
            <p:ph type="body" sz="quarter" idx="12" hasCustomPrompt="1"/>
          </p:nvPr>
        </p:nvSpPr>
        <p:spPr>
          <a:xfrm>
            <a:off x="978694" y="3425825"/>
            <a:ext cx="10237787" cy="498598"/>
          </a:xfrm>
          <a:prstGeom prst="rect">
            <a:avLst/>
          </a:prstGeom>
        </p:spPr>
        <p:txBody>
          <a:bodyPr>
            <a:sp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1415" y="6452834"/>
            <a:ext cx="1619598" cy="202206"/>
          </a:xfrm>
          <a:prstGeom prst="rect">
            <a:avLst/>
          </a:prstGeom>
        </p:spPr>
      </p:pic>
    </p:spTree>
    <p:extLst>
      <p:ext uri="{BB962C8B-B14F-4D97-AF65-F5344CB8AC3E}">
        <p14:creationId xmlns:p14="http://schemas.microsoft.com/office/powerpoint/2010/main" val="419956327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77983" y="6473525"/>
            <a:ext cx="838747" cy="179122"/>
          </a:xfrm>
          <a:prstGeom prst="rect">
            <a:avLst/>
          </a:prstGeom>
        </p:spPr>
      </p:pic>
      <p:sp>
        <p:nvSpPr>
          <p:cNvPr id="9" name="Title 1"/>
          <p:cNvSpPr>
            <a:spLocks noGrp="1"/>
          </p:cNvSpPr>
          <p:nvPr>
            <p:ph type="title" hasCustomPrompt="1"/>
          </p:nvPr>
        </p:nvSpPr>
        <p:spPr>
          <a:xfrm>
            <a:off x="978694" y="2109542"/>
            <a:ext cx="10237787" cy="1089529"/>
          </a:xfrm>
          <a:prstGeom prst="rect">
            <a:avLst/>
          </a:prstGeom>
        </p:spPr>
        <p:txBody>
          <a:bodyPr anchor="t" anchorCtr="0"/>
          <a:lstStyle>
            <a:lvl1pPr>
              <a:defRPr sz="7200" spc="-150" baseline="0">
                <a:solidFill>
                  <a:schemeClr val="bg1"/>
                </a:solidFill>
              </a:defRPr>
            </a:lvl1pPr>
          </a:lstStyle>
          <a:p>
            <a:r>
              <a:rPr lang="en-US" dirty="0" smtClean="0"/>
              <a:t>Click to edit title style</a:t>
            </a:r>
            <a:endParaRPr lang="en-US" dirty="0"/>
          </a:p>
        </p:txBody>
      </p:sp>
      <p:sp>
        <p:nvSpPr>
          <p:cNvPr id="10" name="Text Placeholder 4"/>
          <p:cNvSpPr>
            <a:spLocks noGrp="1"/>
          </p:cNvSpPr>
          <p:nvPr>
            <p:ph type="body" sz="quarter" idx="12" hasCustomPrompt="1"/>
          </p:nvPr>
        </p:nvSpPr>
        <p:spPr>
          <a:xfrm>
            <a:off x="978694" y="3425825"/>
            <a:ext cx="10237787" cy="498598"/>
          </a:xfrm>
          <a:prstGeom prst="rect">
            <a:avLst/>
          </a:prstGeom>
        </p:spPr>
        <p:txBody>
          <a:bodyPr>
            <a:sp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1415" y="6452834"/>
            <a:ext cx="1619598" cy="202206"/>
          </a:xfrm>
          <a:prstGeom prst="rect">
            <a:avLst/>
          </a:prstGeom>
        </p:spPr>
      </p:pic>
    </p:spTree>
    <p:extLst>
      <p:ext uri="{BB962C8B-B14F-4D97-AF65-F5344CB8AC3E}">
        <p14:creationId xmlns:p14="http://schemas.microsoft.com/office/powerpoint/2010/main" val="42659494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40856"/>
          <a:stretch/>
        </p:blipFill>
        <p:spPr>
          <a:xfrm>
            <a:off x="6101696" y="-6985"/>
            <a:ext cx="6090304" cy="6864985"/>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72781" y="6175887"/>
            <a:ext cx="1486092" cy="317368"/>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155" y="3003497"/>
            <a:ext cx="5194815" cy="648572"/>
          </a:xfrm>
          <a:prstGeom prst="rect">
            <a:avLst/>
          </a:prstGeom>
        </p:spPr>
      </p:pic>
    </p:spTree>
    <p:extLst>
      <p:ext uri="{BB962C8B-B14F-4D97-AF65-F5344CB8AC3E}">
        <p14:creationId xmlns:p14="http://schemas.microsoft.com/office/powerpoint/2010/main" val="229441564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200329"/>
          </a:xfrm>
          <a:prstGeom prst="rect">
            <a:avLst/>
          </a:prstGeom>
        </p:spPr>
        <p:txBody>
          <a:bodyPr>
            <a:sp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4" name="Content Placeholder 5"/>
          <p:cNvSpPr>
            <a:spLocks noGrp="1"/>
          </p:cNvSpPr>
          <p:nvPr>
            <p:ph sz="quarter" idx="13"/>
          </p:nvPr>
        </p:nvSpPr>
        <p:spPr>
          <a:xfrm>
            <a:off x="520699" y="2734985"/>
            <a:ext cx="5444165" cy="369332"/>
          </a:xfrm>
          <a:prstGeom prst="rect">
            <a:avLst/>
          </a:prstGeom>
        </p:spPr>
        <p:txBody>
          <a:bodyPr>
            <a:sp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5"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2391" y="6441174"/>
            <a:ext cx="830329" cy="17630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91" y="6453534"/>
            <a:ext cx="1618488" cy="202068"/>
          </a:xfrm>
          <a:prstGeom prst="rect">
            <a:avLst/>
          </a:prstGeom>
        </p:spPr>
      </p:pic>
    </p:spTree>
    <p:extLst>
      <p:ext uri="{BB962C8B-B14F-4D97-AF65-F5344CB8AC3E}">
        <p14:creationId xmlns:p14="http://schemas.microsoft.com/office/powerpoint/2010/main" val="13505058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3"/>
          <p:cNvSpPr>
            <a:spLocks noGrp="1"/>
          </p:cNvSpPr>
          <p:nvPr>
            <p:ph type="pic" sz="quarter" idx="14" hasCustomPrompt="1"/>
          </p:nvPr>
        </p:nvSpPr>
        <p:spPr>
          <a:xfrm>
            <a:off x="0" y="-18288"/>
            <a:ext cx="12192000" cy="6858000"/>
          </a:xfrm>
        </p:spPr>
        <p:txBody>
          <a:bodyPr lIns="182880" anchor="ctr"/>
          <a:lstStyle>
            <a:lvl1pPr marL="0" indent="0" algn="l">
              <a:buNone/>
              <a:defRPr/>
            </a:lvl1pPr>
          </a:lstStyle>
          <a:p>
            <a:r>
              <a:rPr lang="en-US" dirty="0" smtClean="0"/>
              <a:t>	Click to insert photo.</a:t>
            </a:r>
          </a:p>
          <a:p>
            <a:r>
              <a:rPr lang="en-US" dirty="0" smtClean="0"/>
              <a:t>	(layer sent to back)</a:t>
            </a:r>
            <a:endParaRPr lang="en-US" dirty="0"/>
          </a:p>
        </p:txBody>
      </p:sp>
      <p:sp>
        <p:nvSpPr>
          <p:cNvPr id="4" name="Title 1"/>
          <p:cNvSpPr>
            <a:spLocks noGrp="1"/>
          </p:cNvSpPr>
          <p:nvPr>
            <p:ph type="title" hasCustomPrompt="1"/>
          </p:nvPr>
        </p:nvSpPr>
        <p:spPr>
          <a:xfrm>
            <a:off x="406831" y="469557"/>
            <a:ext cx="5206379" cy="1830496"/>
          </a:xfrm>
          <a:solidFill>
            <a:srgbClr val="EB3E1B">
              <a:alpha val="80000"/>
            </a:srgbClr>
          </a:solidFill>
          <a:ln>
            <a:noFill/>
          </a:ln>
        </p:spPr>
        <p:txBody>
          <a:bodyPr>
            <a:noAutofit/>
          </a:bodyPr>
          <a:lstStyle>
            <a:lvl1pPr>
              <a:defRPr sz="4800" baseline="0">
                <a:solidFill>
                  <a:schemeClr val="bg1"/>
                </a:solidFill>
              </a:defRPr>
            </a:lvl1pPr>
          </a:lstStyle>
          <a:p>
            <a:r>
              <a:rPr lang="en-US" dirty="0" smtClean="0"/>
              <a:t> Title of Slide here…</a:t>
            </a:r>
            <a:endParaRPr lang="en-US" dirty="0"/>
          </a:p>
        </p:txBody>
      </p:sp>
      <p:sp>
        <p:nvSpPr>
          <p:cNvPr id="5" name="Text Placeholder 2"/>
          <p:cNvSpPr>
            <a:spLocks noGrp="1"/>
          </p:cNvSpPr>
          <p:nvPr>
            <p:ph type="body" idx="1" hasCustomPrompt="1"/>
          </p:nvPr>
        </p:nvSpPr>
        <p:spPr>
          <a:xfrm>
            <a:off x="406831" y="2300053"/>
            <a:ext cx="5206379" cy="3692974"/>
          </a:xfrm>
          <a:solidFill>
            <a:srgbClr val="EB3E1B">
              <a:alpha val="80000"/>
            </a:srgbClr>
          </a:solidFill>
          <a:ln>
            <a:noFill/>
          </a:ln>
        </p:spPr>
        <p:txBody>
          <a:bodyPr>
            <a:noAutofit/>
          </a:bodyPr>
          <a:lstStyle>
            <a:lvl1pPr marL="0" indent="0">
              <a:buNone/>
              <a:defRPr sz="2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   Click to edit text</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2391" y="6441174"/>
            <a:ext cx="830329" cy="17630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91" y="6453534"/>
            <a:ext cx="1618488" cy="202068"/>
          </a:xfrm>
          <a:prstGeom prst="rect">
            <a:avLst/>
          </a:prstGeom>
        </p:spPr>
      </p:pic>
    </p:spTree>
    <p:extLst>
      <p:ext uri="{BB962C8B-B14F-4D97-AF65-F5344CB8AC3E}">
        <p14:creationId xmlns:p14="http://schemas.microsoft.com/office/powerpoint/2010/main" val="266769544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379545"/>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a:xfrm>
            <a:off x="2510301" y="6356802"/>
            <a:ext cx="2742188" cy="364224"/>
          </a:xfrm>
          <a:prstGeom prst="rect">
            <a:avLst/>
          </a:prstGeom>
        </p:spPr>
        <p:txBody>
          <a:bodyPr/>
          <a:lstStyle/>
          <a:p>
            <a:fld id="{6F87C8DF-A29B-444F-AC30-6D2947C5E82B}" type="datetime1">
              <a:rPr lang="en-US" smtClean="0">
                <a:solidFill>
                  <a:srgbClr val="FFFFFF">
                    <a:tint val="75000"/>
                  </a:srgbClr>
                </a:solidFill>
              </a:rPr>
              <a:pPr/>
              <a:t>10/1/2014</a:t>
            </a:fld>
            <a:endParaRPr lang="en-US">
              <a:solidFill>
                <a:srgbClr val="FFFFFF">
                  <a:tint val="75000"/>
                </a:srgbClr>
              </a:solidFill>
            </a:endParaRPr>
          </a:p>
        </p:txBody>
      </p:sp>
      <p:sp>
        <p:nvSpPr>
          <p:cNvPr id="4" name="Footer Placeholder 3"/>
          <p:cNvSpPr>
            <a:spLocks noGrp="1"/>
          </p:cNvSpPr>
          <p:nvPr>
            <p:ph type="ftr" sz="quarter" idx="11"/>
          </p:nvPr>
        </p:nvSpPr>
        <p:spPr>
          <a:xfrm>
            <a:off x="740796" y="6356803"/>
            <a:ext cx="1769505" cy="364224"/>
          </a:xfrm>
          <a:prstGeom prst="rect">
            <a:avLst/>
          </a:prstGeom>
        </p:spPr>
        <p:txBody>
          <a:bodyPr/>
          <a:lstStyle/>
          <a:p>
            <a:r>
              <a:rPr lang="en-US" smtClean="0">
                <a:solidFill>
                  <a:srgbClr val="FFFFFF">
                    <a:tint val="75000"/>
                  </a:srgbClr>
                </a:solidFill>
              </a:rPr>
              <a:t>Microsoft Confidential</a:t>
            </a:r>
            <a:endParaRPr lang="en-US" dirty="0" smtClean="0">
              <a:solidFill>
                <a:srgbClr val="FFFFFF">
                  <a:tint val="75000"/>
                </a:srgbClr>
              </a:solidFill>
            </a:endParaRPr>
          </a:p>
        </p:txBody>
      </p:sp>
      <p:sp>
        <p:nvSpPr>
          <p:cNvPr id="5" name="Slide Number Placeholder 4"/>
          <p:cNvSpPr>
            <a:spLocks noGrp="1"/>
          </p:cNvSpPr>
          <p:nvPr>
            <p:ph type="sldNum" sz="quarter" idx="12"/>
          </p:nvPr>
        </p:nvSpPr>
        <p:spPr>
          <a:xfrm>
            <a:off x="264569" y="6356803"/>
            <a:ext cx="476227" cy="364224"/>
          </a:xfrm>
          <a:prstGeom prst="rect">
            <a:avLst/>
          </a:prstGeom>
        </p:spPr>
        <p:txBody>
          <a:bodyPr/>
          <a:lstStyle/>
          <a:p>
            <a:fld id="{2775DF8E-1151-4C45-8C93-3AB060627CA9}" type="slidenum">
              <a:rPr lang="en-US" smtClean="0">
                <a:solidFill>
                  <a:srgbClr val="FFFFFF">
                    <a:tint val="75000"/>
                  </a:srgbClr>
                </a:solidFill>
              </a:rPr>
              <a:pPr/>
              <a:t>‹#›</a:t>
            </a:fld>
            <a:endParaRPr lang="en-US">
              <a:solidFill>
                <a:srgbClr val="FFFFFF">
                  <a:tint val="75000"/>
                </a:srgb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28719" y="6357736"/>
            <a:ext cx="1516605" cy="35862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11" y="6356801"/>
            <a:ext cx="1059246" cy="358621"/>
          </a:xfrm>
          <a:prstGeom prst="rect">
            <a:avLst/>
          </a:prstGeom>
        </p:spPr>
      </p:pic>
    </p:spTree>
    <p:extLst>
      <p:ext uri="{BB962C8B-B14F-4D97-AF65-F5344CB8AC3E}">
        <p14:creationId xmlns:p14="http://schemas.microsoft.com/office/powerpoint/2010/main" val="42143755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89455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a:xfrm>
            <a:off x="2510301" y="6356802"/>
            <a:ext cx="2742188" cy="364224"/>
          </a:xfrm>
          <a:prstGeom prst="rect">
            <a:avLst/>
          </a:prstGeom>
        </p:spPr>
        <p:txBody>
          <a:bodyPr/>
          <a:lstStyle/>
          <a:p>
            <a:fld id="{DB2B500F-D182-45FE-9614-9C63CFD5D7C7}" type="datetime1">
              <a:rPr lang="en-US" smtClean="0">
                <a:solidFill>
                  <a:srgbClr val="505050">
                    <a:tint val="75000"/>
                  </a:srgbClr>
                </a:solidFill>
              </a:rPr>
              <a:pPr/>
              <a:t>10/1/2014</a:t>
            </a:fld>
            <a:endParaRPr lang="en-US">
              <a:solidFill>
                <a:srgbClr val="505050">
                  <a:tint val="75000"/>
                </a:srgbClr>
              </a:solidFill>
            </a:endParaRPr>
          </a:p>
        </p:txBody>
      </p:sp>
      <p:sp>
        <p:nvSpPr>
          <p:cNvPr id="5" name="Footer Placeholder 4"/>
          <p:cNvSpPr>
            <a:spLocks noGrp="1"/>
          </p:cNvSpPr>
          <p:nvPr>
            <p:ph type="ftr" sz="quarter" idx="12"/>
          </p:nvPr>
        </p:nvSpPr>
        <p:spPr>
          <a:xfrm>
            <a:off x="740796" y="6356803"/>
            <a:ext cx="1769505" cy="364224"/>
          </a:xfrm>
          <a:prstGeom prst="rect">
            <a:avLst/>
          </a:prstGeom>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3"/>
          </p:nvPr>
        </p:nvSpPr>
        <p:spPr>
          <a:xfrm>
            <a:off x="264569" y="6356803"/>
            <a:ext cx="476227" cy="364224"/>
          </a:xfrm>
          <a:prstGeom prst="rect">
            <a:avLst/>
          </a:prstGeom>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11" name="Picture 10"/>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428720" y="6362386"/>
            <a:ext cx="1496943" cy="353971"/>
          </a:xfrm>
          <a:prstGeom prst="rect">
            <a:avLst/>
          </a:prstGeom>
        </p:spPr>
      </p:pic>
      <p:pic>
        <p:nvPicPr>
          <p:cNvPr id="12" name="Picture 11"/>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300911" y="6356801"/>
            <a:ext cx="1059246" cy="358621"/>
          </a:xfrm>
          <a:prstGeom prst="rect">
            <a:avLst/>
          </a:prstGeom>
        </p:spPr>
      </p:pic>
    </p:spTree>
    <p:extLst>
      <p:ext uri="{BB962C8B-B14F-4D97-AF65-F5344CB8AC3E}">
        <p14:creationId xmlns:p14="http://schemas.microsoft.com/office/powerpoint/2010/main" val="78936630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2510301" y="6356802"/>
            <a:ext cx="2742188" cy="364224"/>
          </a:xfrm>
          <a:prstGeom prst="rect">
            <a:avLst/>
          </a:prstGeom>
        </p:spPr>
        <p:txBody>
          <a:bodyPr/>
          <a:lstStyle/>
          <a:p>
            <a:fld id="{62C47BA7-672C-4327-8F7A-7FA7D99EA578}" type="datetime1">
              <a:rPr lang="en-US" smtClean="0">
                <a:solidFill>
                  <a:srgbClr val="505050">
                    <a:tint val="75000"/>
                  </a:srgbClr>
                </a:solidFill>
              </a:rPr>
              <a:pPr/>
              <a:t>10/1/2014</a:t>
            </a:fld>
            <a:endParaRPr lang="en-US">
              <a:solidFill>
                <a:srgbClr val="505050">
                  <a:tint val="75000"/>
                </a:srgbClr>
              </a:solidFill>
            </a:endParaRPr>
          </a:p>
        </p:txBody>
      </p:sp>
      <p:sp>
        <p:nvSpPr>
          <p:cNvPr id="7" name="Footer Placeholder 6"/>
          <p:cNvSpPr>
            <a:spLocks noGrp="1"/>
          </p:cNvSpPr>
          <p:nvPr>
            <p:ph type="ftr" sz="quarter" idx="13"/>
          </p:nvPr>
        </p:nvSpPr>
        <p:spPr>
          <a:xfrm>
            <a:off x="740796" y="6356803"/>
            <a:ext cx="1769505" cy="364224"/>
          </a:xfrm>
          <a:prstGeom prst="rect">
            <a:avLst/>
          </a:prstGeom>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a:xfrm>
            <a:off x="264569" y="6356803"/>
            <a:ext cx="476227" cy="364224"/>
          </a:xfrm>
          <a:prstGeom prst="rect">
            <a:avLst/>
          </a:prstGeom>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12" name="Picture 11"/>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428720" y="6362386"/>
            <a:ext cx="1496943" cy="353971"/>
          </a:xfrm>
          <a:prstGeom prst="rect">
            <a:avLst/>
          </a:prstGeom>
        </p:spPr>
      </p:pic>
      <p:pic>
        <p:nvPicPr>
          <p:cNvPr id="13" name="Picture 12"/>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300911" y="6356801"/>
            <a:ext cx="1059246" cy="358621"/>
          </a:xfrm>
          <a:prstGeom prst="rect">
            <a:avLst/>
          </a:prstGeom>
        </p:spPr>
      </p:pic>
    </p:spTree>
    <p:extLst>
      <p:ext uri="{BB962C8B-B14F-4D97-AF65-F5344CB8AC3E}">
        <p14:creationId xmlns:p14="http://schemas.microsoft.com/office/powerpoint/2010/main" val="85354477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2510301" y="6356802"/>
            <a:ext cx="2742188" cy="364224"/>
          </a:xfrm>
          <a:prstGeom prst="rect">
            <a:avLst/>
          </a:prstGeom>
        </p:spPr>
        <p:txBody>
          <a:bodyPr/>
          <a:lstStyle/>
          <a:p>
            <a:fld id="{63D670E1-7EB3-4C04-B5DC-F7BE38D58F38}" type="datetime1">
              <a:rPr lang="en-US" smtClean="0"/>
              <a:t>10/1/2014</a:t>
            </a:fld>
            <a:endParaRPr lang="en-US"/>
          </a:p>
        </p:txBody>
      </p:sp>
      <p:sp>
        <p:nvSpPr>
          <p:cNvPr id="5" name="Footer Placeholder 4"/>
          <p:cNvSpPr>
            <a:spLocks noGrp="1"/>
          </p:cNvSpPr>
          <p:nvPr>
            <p:ph type="ftr" sz="quarter" idx="11"/>
          </p:nvPr>
        </p:nvSpPr>
        <p:spPr>
          <a:xfrm>
            <a:off x="740796" y="6356803"/>
            <a:ext cx="1769505" cy="364224"/>
          </a:xfrm>
          <a:prstGeom prst="rect">
            <a:avLst/>
          </a:prstGeom>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a:xfrm>
            <a:off x="264569" y="6356803"/>
            <a:ext cx="476227" cy="364224"/>
          </a:xfrm>
          <a:prstGeom prst="rect">
            <a:avLst/>
          </a:prstGeom>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428720" y="6362386"/>
            <a:ext cx="1496943" cy="353971"/>
          </a:xfrm>
          <a:prstGeom prst="rect">
            <a:avLst/>
          </a:prstGeom>
        </p:spPr>
      </p:pic>
      <p:pic>
        <p:nvPicPr>
          <p:cNvPr id="11" name="Picture 10"/>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300911" y="6356801"/>
            <a:ext cx="1059246" cy="358621"/>
          </a:xfrm>
          <a:prstGeom prst="rect">
            <a:avLst/>
          </a:prstGeom>
        </p:spPr>
      </p:pic>
    </p:spTree>
    <p:extLst>
      <p:ext uri="{BB962C8B-B14F-4D97-AF65-F5344CB8AC3E}">
        <p14:creationId xmlns:p14="http://schemas.microsoft.com/office/powerpoint/2010/main" val="67180322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2510301" y="6356802"/>
            <a:ext cx="2742188" cy="364224"/>
          </a:xfrm>
          <a:prstGeom prst="rect">
            <a:avLst/>
          </a:prstGeom>
        </p:spPr>
        <p:txBody>
          <a:bodyPr/>
          <a:lstStyle/>
          <a:p>
            <a:fld id="{63D670E1-7EB3-4C04-B5DC-F7BE38D58F38}" type="datetime1">
              <a:rPr lang="en-US" smtClean="0"/>
              <a:t>10/1/2014</a:t>
            </a:fld>
            <a:endParaRPr lang="en-US"/>
          </a:p>
        </p:txBody>
      </p:sp>
      <p:sp>
        <p:nvSpPr>
          <p:cNvPr id="5" name="Footer Placeholder 4"/>
          <p:cNvSpPr>
            <a:spLocks noGrp="1"/>
          </p:cNvSpPr>
          <p:nvPr>
            <p:ph type="ftr" sz="quarter" idx="11"/>
          </p:nvPr>
        </p:nvSpPr>
        <p:spPr>
          <a:xfrm>
            <a:off x="740796" y="6356803"/>
            <a:ext cx="1769505" cy="364224"/>
          </a:xfrm>
          <a:prstGeom prst="rect">
            <a:avLst/>
          </a:prstGeom>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a:xfrm>
            <a:off x="264569" y="6356803"/>
            <a:ext cx="476227" cy="364224"/>
          </a:xfrm>
          <a:prstGeom prst="rect">
            <a:avLst/>
          </a:prstGeom>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428720" y="6362386"/>
            <a:ext cx="1496943" cy="353971"/>
          </a:xfrm>
          <a:prstGeom prst="rect">
            <a:avLst/>
          </a:prstGeom>
        </p:spPr>
      </p:pic>
      <p:pic>
        <p:nvPicPr>
          <p:cNvPr id="11" name="Picture 10"/>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300911" y="6356801"/>
            <a:ext cx="1059246" cy="358621"/>
          </a:xfrm>
          <a:prstGeom prst="rect">
            <a:avLst/>
          </a:prstGeom>
        </p:spPr>
      </p:pic>
    </p:spTree>
    <p:extLst>
      <p:ext uri="{BB962C8B-B14F-4D97-AF65-F5344CB8AC3E}">
        <p14:creationId xmlns:p14="http://schemas.microsoft.com/office/powerpoint/2010/main" val="126698362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89455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a:xfrm>
            <a:off x="2510301" y="6356802"/>
            <a:ext cx="2742188" cy="364224"/>
          </a:xfrm>
          <a:prstGeom prst="rect">
            <a:avLst/>
          </a:prstGeom>
        </p:spPr>
        <p:txBody>
          <a:bodyPr/>
          <a:lstStyle/>
          <a:p>
            <a:fld id="{2F3BAC70-3324-4D03-BF37-DF6E49462F99}" type="datetime1">
              <a:rPr lang="en-US" smtClean="0"/>
              <a:t>10/1/2014</a:t>
            </a:fld>
            <a:endParaRPr lang="en-US"/>
          </a:p>
        </p:txBody>
      </p:sp>
      <p:sp>
        <p:nvSpPr>
          <p:cNvPr id="5" name="Footer Placeholder 4"/>
          <p:cNvSpPr>
            <a:spLocks noGrp="1"/>
          </p:cNvSpPr>
          <p:nvPr>
            <p:ph type="ftr" sz="quarter" idx="12"/>
          </p:nvPr>
        </p:nvSpPr>
        <p:spPr>
          <a:xfrm>
            <a:off x="740796" y="6356803"/>
            <a:ext cx="1769505" cy="364224"/>
          </a:xfrm>
          <a:prstGeom prst="rect">
            <a:avLst/>
          </a:prstGeom>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a:xfrm>
            <a:off x="264569" y="6356803"/>
            <a:ext cx="476227" cy="364224"/>
          </a:xfrm>
          <a:prstGeom prst="rect">
            <a:avLst/>
          </a:prstGeom>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428720" y="6362386"/>
            <a:ext cx="1496943" cy="353971"/>
          </a:xfrm>
          <a:prstGeom prst="rect">
            <a:avLst/>
          </a:prstGeom>
        </p:spPr>
      </p:pic>
      <p:pic>
        <p:nvPicPr>
          <p:cNvPr id="11" name="Picture 10"/>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300911" y="6356801"/>
            <a:ext cx="1059246" cy="358621"/>
          </a:xfrm>
          <a:prstGeom prst="rect">
            <a:avLst/>
          </a:prstGeom>
        </p:spPr>
      </p:pic>
    </p:spTree>
    <p:extLst>
      <p:ext uri="{BB962C8B-B14F-4D97-AF65-F5344CB8AC3E}">
        <p14:creationId xmlns:p14="http://schemas.microsoft.com/office/powerpoint/2010/main" val="329980717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a:xfrm>
            <a:off x="2510301" y="6356802"/>
            <a:ext cx="2742188" cy="364224"/>
          </a:xfrm>
          <a:prstGeom prst="rect">
            <a:avLst/>
          </a:prstGeom>
        </p:spPr>
        <p:txBody>
          <a:bodyPr/>
          <a:lstStyle/>
          <a:p>
            <a:fld id="{9CDF5C6C-1D7F-4181-894D-D1D5CDC09395}" type="datetime1">
              <a:rPr lang="en-US" smtClean="0"/>
              <a:t>10/1/2014</a:t>
            </a:fld>
            <a:endParaRPr lang="en-US"/>
          </a:p>
        </p:txBody>
      </p:sp>
      <p:sp>
        <p:nvSpPr>
          <p:cNvPr id="3" name="Footer Placeholder 2"/>
          <p:cNvSpPr>
            <a:spLocks noGrp="1"/>
          </p:cNvSpPr>
          <p:nvPr>
            <p:ph type="ftr" sz="quarter" idx="12"/>
          </p:nvPr>
        </p:nvSpPr>
        <p:spPr>
          <a:xfrm>
            <a:off x="740796" y="6356803"/>
            <a:ext cx="1769505" cy="364224"/>
          </a:xfrm>
          <a:prstGeom prst="rect">
            <a:avLst/>
          </a:prstGeom>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a:xfrm>
            <a:off x="264569" y="6356803"/>
            <a:ext cx="476227" cy="364224"/>
          </a:xfrm>
          <a:prstGeom prst="rect">
            <a:avLst/>
          </a:prstGeom>
        </p:spPr>
        <p:txBody>
          <a:bodyPr/>
          <a:lstStyle/>
          <a:p>
            <a:fld id="{2775DF8E-1151-4C45-8C93-3AB060627CA9}" type="slidenum">
              <a:rPr lang="en-US" smtClean="0"/>
              <a:pPr/>
              <a:t>‹#›</a:t>
            </a:fld>
            <a:endParaRPr lang="en-US"/>
          </a:p>
        </p:txBody>
      </p:sp>
      <p:pic>
        <p:nvPicPr>
          <p:cNvPr id="11" name="Picture 10"/>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428720" y="6362386"/>
            <a:ext cx="1496943" cy="353971"/>
          </a:xfrm>
          <a:prstGeom prst="rect">
            <a:avLst/>
          </a:prstGeom>
        </p:spPr>
      </p:pic>
      <p:pic>
        <p:nvPicPr>
          <p:cNvPr id="12" name="Picture 11"/>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300911" y="6356801"/>
            <a:ext cx="1059246" cy="358621"/>
          </a:xfrm>
          <a:prstGeom prst="rect">
            <a:avLst/>
          </a:prstGeom>
        </p:spPr>
      </p:pic>
    </p:spTree>
    <p:extLst>
      <p:ext uri="{BB962C8B-B14F-4D97-AF65-F5344CB8AC3E}">
        <p14:creationId xmlns:p14="http://schemas.microsoft.com/office/powerpoint/2010/main" val="391784647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a:xfrm>
            <a:off x="2510301" y="6356802"/>
            <a:ext cx="2742188" cy="364224"/>
          </a:xfrm>
          <a:prstGeom prst="rect">
            <a:avLst/>
          </a:prstGeom>
        </p:spPr>
        <p:txBody>
          <a:bodyPr/>
          <a:lstStyle/>
          <a:p>
            <a:fld id="{9CDF5C6C-1D7F-4181-894D-D1D5CDC09395}" type="datetime1">
              <a:rPr lang="en-US" smtClean="0"/>
              <a:t>10/1/2014</a:t>
            </a:fld>
            <a:endParaRPr lang="en-US"/>
          </a:p>
        </p:txBody>
      </p:sp>
      <p:sp>
        <p:nvSpPr>
          <p:cNvPr id="3" name="Footer Placeholder 2"/>
          <p:cNvSpPr>
            <a:spLocks noGrp="1"/>
          </p:cNvSpPr>
          <p:nvPr>
            <p:ph type="ftr" sz="quarter" idx="12"/>
          </p:nvPr>
        </p:nvSpPr>
        <p:spPr>
          <a:xfrm>
            <a:off x="740796" y="6356803"/>
            <a:ext cx="1769505" cy="364224"/>
          </a:xfrm>
          <a:prstGeom prst="rect">
            <a:avLst/>
          </a:prstGeom>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a:xfrm>
            <a:off x="264569" y="6356803"/>
            <a:ext cx="476227" cy="364224"/>
          </a:xfrm>
          <a:prstGeom prst="rect">
            <a:avLst/>
          </a:prstGeom>
        </p:spPr>
        <p:txBody>
          <a:bodyPr/>
          <a:lstStyle/>
          <a:p>
            <a:fld id="{2775DF8E-1151-4C45-8C93-3AB060627CA9}" type="slidenum">
              <a:rPr lang="en-US" smtClean="0"/>
              <a:pPr/>
              <a:t>‹#›</a:t>
            </a:fld>
            <a:endParaRPr lang="en-US"/>
          </a:p>
        </p:txBody>
      </p:sp>
      <p:pic>
        <p:nvPicPr>
          <p:cNvPr id="11" name="Picture 10"/>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428720" y="6362386"/>
            <a:ext cx="1496943" cy="353971"/>
          </a:xfrm>
          <a:prstGeom prst="rect">
            <a:avLst/>
          </a:prstGeom>
        </p:spPr>
      </p:pic>
      <p:pic>
        <p:nvPicPr>
          <p:cNvPr id="12" name="Picture 11"/>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300911" y="6356801"/>
            <a:ext cx="1059246" cy="358621"/>
          </a:xfrm>
          <a:prstGeom prst="rect">
            <a:avLst/>
          </a:prstGeom>
        </p:spPr>
      </p:pic>
    </p:spTree>
    <p:extLst>
      <p:ext uri="{BB962C8B-B14F-4D97-AF65-F5344CB8AC3E}">
        <p14:creationId xmlns:p14="http://schemas.microsoft.com/office/powerpoint/2010/main" val="379984970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6440" t="15023" r="8188" b="12829"/>
          <a:stretch/>
        </p:blipFill>
        <p:spPr>
          <a:xfrm>
            <a:off x="0" y="-15240"/>
            <a:ext cx="12192000" cy="6873240"/>
          </a:xfrm>
          <a:prstGeom prst="rect">
            <a:avLst/>
          </a:prstGeom>
        </p:spPr>
      </p:pic>
      <p:sp>
        <p:nvSpPr>
          <p:cNvPr id="4" name="Rectangle 3"/>
          <p:cNvSpPr/>
          <p:nvPr userDrawn="1"/>
        </p:nvSpPr>
        <p:spPr>
          <a:xfrm>
            <a:off x="0" y="0"/>
            <a:ext cx="6865620" cy="6865620"/>
          </a:xfrm>
          <a:prstGeom prst="rect">
            <a:avLst/>
          </a:prstGeom>
          <a:solidFill>
            <a:srgbClr val="E4381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72781" y="6175887"/>
            <a:ext cx="1486092" cy="317368"/>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7186" y="3029729"/>
            <a:ext cx="5491248" cy="685581"/>
          </a:xfrm>
          <a:prstGeom prst="rect">
            <a:avLst/>
          </a:prstGeom>
        </p:spPr>
      </p:pic>
    </p:spTree>
    <p:extLst>
      <p:ext uri="{BB962C8B-B14F-4D97-AF65-F5344CB8AC3E}">
        <p14:creationId xmlns:p14="http://schemas.microsoft.com/office/powerpoint/2010/main" val="385815022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2510301" y="6356802"/>
            <a:ext cx="2742188" cy="364224"/>
          </a:xfrm>
          <a:prstGeom prst="rect">
            <a:avLst/>
          </a:prstGeom>
        </p:spPr>
        <p:txBody>
          <a:bodyPr/>
          <a:lstStyle/>
          <a:p>
            <a:fld id="{D2467E7F-CF77-45C3-A44E-ED167671D9A0}" type="datetime1">
              <a:rPr lang="en-US" smtClean="0"/>
              <a:t>10/1/2014</a:t>
            </a:fld>
            <a:endParaRPr lang="en-US"/>
          </a:p>
        </p:txBody>
      </p:sp>
      <p:sp>
        <p:nvSpPr>
          <p:cNvPr id="7" name="Footer Placeholder 6"/>
          <p:cNvSpPr>
            <a:spLocks noGrp="1"/>
          </p:cNvSpPr>
          <p:nvPr>
            <p:ph type="ftr" sz="quarter" idx="13"/>
          </p:nvPr>
        </p:nvSpPr>
        <p:spPr>
          <a:xfrm>
            <a:off x="740796" y="6356803"/>
            <a:ext cx="1769505" cy="364224"/>
          </a:xfrm>
          <a:prstGeom prst="rect">
            <a:avLst/>
          </a:prstGeom>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a:xfrm>
            <a:off x="264569" y="6356803"/>
            <a:ext cx="476227" cy="364224"/>
          </a:xfrm>
          <a:prstGeom prst="rect">
            <a:avLst/>
          </a:prstGeom>
        </p:spPr>
        <p:txBody>
          <a:bodyPr/>
          <a:lstStyle/>
          <a:p>
            <a:fld id="{2775DF8E-1151-4C45-8C93-3AB060627CA9}" type="slidenum">
              <a:rPr lang="en-US" smtClean="0"/>
              <a:pPr/>
              <a:t>‹#›</a:t>
            </a:fld>
            <a:endParaRPr lang="en-US"/>
          </a:p>
        </p:txBody>
      </p:sp>
      <p:pic>
        <p:nvPicPr>
          <p:cNvPr id="12" name="Picture 11"/>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428720" y="6362386"/>
            <a:ext cx="1496943" cy="353971"/>
          </a:xfrm>
          <a:prstGeom prst="rect">
            <a:avLst/>
          </a:prstGeom>
        </p:spPr>
      </p:pic>
      <p:pic>
        <p:nvPicPr>
          <p:cNvPr id="13" name="Picture 12"/>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300911" y="6356801"/>
            <a:ext cx="1059246" cy="358621"/>
          </a:xfrm>
          <a:prstGeom prst="rect">
            <a:avLst/>
          </a:prstGeom>
        </p:spPr>
      </p:pic>
    </p:spTree>
    <p:extLst>
      <p:ext uri="{BB962C8B-B14F-4D97-AF65-F5344CB8AC3E}">
        <p14:creationId xmlns:p14="http://schemas.microsoft.com/office/powerpoint/2010/main" val="175806880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a:xfrm>
            <a:off x="2510301" y="6356802"/>
            <a:ext cx="2742188" cy="364224"/>
          </a:xfrm>
          <a:prstGeom prst="rect">
            <a:avLst/>
          </a:prstGeom>
        </p:spPr>
        <p:txBody>
          <a:bodyPr/>
          <a:lstStyle/>
          <a:p>
            <a:fld id="{9CDF5C6C-1D7F-4181-894D-D1D5CDC09395}" type="datetime1">
              <a:rPr lang="en-US" smtClean="0"/>
              <a:t>10/1/2014</a:t>
            </a:fld>
            <a:endParaRPr lang="en-US"/>
          </a:p>
        </p:txBody>
      </p:sp>
      <p:sp>
        <p:nvSpPr>
          <p:cNvPr id="3" name="Footer Placeholder 2"/>
          <p:cNvSpPr>
            <a:spLocks noGrp="1"/>
          </p:cNvSpPr>
          <p:nvPr>
            <p:ph type="ftr" sz="quarter" idx="12"/>
          </p:nvPr>
        </p:nvSpPr>
        <p:spPr>
          <a:xfrm>
            <a:off x="740796" y="6356803"/>
            <a:ext cx="1769505" cy="364224"/>
          </a:xfrm>
          <a:prstGeom prst="rect">
            <a:avLst/>
          </a:prstGeom>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a:xfrm>
            <a:off x="264569" y="6356803"/>
            <a:ext cx="476227" cy="364224"/>
          </a:xfrm>
          <a:prstGeom prst="rect">
            <a:avLst/>
          </a:prstGeom>
        </p:spPr>
        <p:txBody>
          <a:bodyPr/>
          <a:lstStyle/>
          <a:p>
            <a:fld id="{2775DF8E-1151-4C45-8C93-3AB060627CA9}" type="slidenum">
              <a:rPr lang="en-US" smtClean="0"/>
              <a:pPr/>
              <a:t>‹#›</a:t>
            </a:fld>
            <a:endParaRPr lang="en-US"/>
          </a:p>
        </p:txBody>
      </p:sp>
      <p:pic>
        <p:nvPicPr>
          <p:cNvPr id="11" name="Picture 10"/>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428720" y="6362386"/>
            <a:ext cx="1496943" cy="353971"/>
          </a:xfrm>
          <a:prstGeom prst="rect">
            <a:avLst/>
          </a:prstGeom>
        </p:spPr>
      </p:pic>
      <p:pic>
        <p:nvPicPr>
          <p:cNvPr id="12" name="Picture 11"/>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300911" y="6356801"/>
            <a:ext cx="1059246" cy="358621"/>
          </a:xfrm>
          <a:prstGeom prst="rect">
            <a:avLst/>
          </a:prstGeom>
        </p:spPr>
      </p:pic>
    </p:spTree>
    <p:extLst>
      <p:ext uri="{BB962C8B-B14F-4D97-AF65-F5344CB8AC3E}">
        <p14:creationId xmlns:p14="http://schemas.microsoft.com/office/powerpoint/2010/main" val="326695812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a:xfrm>
            <a:off x="2510301" y="6356802"/>
            <a:ext cx="2742188" cy="364224"/>
          </a:xfrm>
          <a:prstGeom prst="rect">
            <a:avLst/>
          </a:prstGeom>
        </p:spPr>
        <p:txBody>
          <a:bodyPr/>
          <a:lstStyle/>
          <a:p>
            <a:fld id="{9CDF5C6C-1D7F-4181-894D-D1D5CDC09395}" type="datetime1">
              <a:rPr lang="en-US" smtClean="0"/>
              <a:t>10/1/2014</a:t>
            </a:fld>
            <a:endParaRPr lang="en-US"/>
          </a:p>
        </p:txBody>
      </p:sp>
      <p:sp>
        <p:nvSpPr>
          <p:cNvPr id="3" name="Footer Placeholder 2"/>
          <p:cNvSpPr>
            <a:spLocks noGrp="1"/>
          </p:cNvSpPr>
          <p:nvPr>
            <p:ph type="ftr" sz="quarter" idx="12"/>
          </p:nvPr>
        </p:nvSpPr>
        <p:spPr>
          <a:xfrm>
            <a:off x="740796" y="6356803"/>
            <a:ext cx="1769505" cy="364224"/>
          </a:xfrm>
          <a:prstGeom prst="rect">
            <a:avLst/>
          </a:prstGeom>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a:xfrm>
            <a:off x="264569" y="6356803"/>
            <a:ext cx="476227" cy="364224"/>
          </a:xfrm>
          <a:prstGeom prst="rect">
            <a:avLst/>
          </a:prstGeom>
        </p:spPr>
        <p:txBody>
          <a:bodyPr/>
          <a:lstStyle/>
          <a:p>
            <a:fld id="{2775DF8E-1151-4C45-8C93-3AB060627CA9}" type="slidenum">
              <a:rPr lang="en-US" smtClean="0"/>
              <a:pPr/>
              <a:t>‹#›</a:t>
            </a:fld>
            <a:endParaRPr lang="en-US"/>
          </a:p>
        </p:txBody>
      </p:sp>
      <p:pic>
        <p:nvPicPr>
          <p:cNvPr id="11" name="Picture 10"/>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428720" y="6362386"/>
            <a:ext cx="1496943" cy="353971"/>
          </a:xfrm>
          <a:prstGeom prst="rect">
            <a:avLst/>
          </a:prstGeom>
        </p:spPr>
      </p:pic>
      <p:pic>
        <p:nvPicPr>
          <p:cNvPr id="12" name="Picture 11"/>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300911" y="6356801"/>
            <a:ext cx="1059246" cy="358621"/>
          </a:xfrm>
          <a:prstGeom prst="rect">
            <a:avLst/>
          </a:prstGeom>
        </p:spPr>
      </p:pic>
    </p:spTree>
    <p:extLst>
      <p:ext uri="{BB962C8B-B14F-4D97-AF65-F5344CB8AC3E}">
        <p14:creationId xmlns:p14="http://schemas.microsoft.com/office/powerpoint/2010/main" val="299579067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39" y="1197322"/>
            <a:ext cx="11653522" cy="2015680"/>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1"/>
          </p:nvPr>
        </p:nvSpPr>
        <p:spPr>
          <a:xfrm>
            <a:off x="2510301" y="6356802"/>
            <a:ext cx="2742188" cy="364224"/>
          </a:xfrm>
          <a:prstGeom prst="rect">
            <a:avLst/>
          </a:prstGeom>
        </p:spPr>
        <p:txBody>
          <a:bodyPr/>
          <a:lstStyle/>
          <a:p>
            <a:fld id="{2E6C8223-FB88-46A3-B41D-44B2610DF9D3}" type="datetime1">
              <a:rPr lang="en-US" smtClean="0"/>
              <a:t>10/1/2014</a:t>
            </a:fld>
            <a:endParaRPr lang="en-US"/>
          </a:p>
        </p:txBody>
      </p:sp>
      <p:sp>
        <p:nvSpPr>
          <p:cNvPr id="7" name="Footer Placeholder 6"/>
          <p:cNvSpPr>
            <a:spLocks noGrp="1"/>
          </p:cNvSpPr>
          <p:nvPr>
            <p:ph type="ftr" sz="quarter" idx="12"/>
          </p:nvPr>
        </p:nvSpPr>
        <p:spPr>
          <a:xfrm>
            <a:off x="740796" y="6356803"/>
            <a:ext cx="1769505" cy="364224"/>
          </a:xfrm>
          <a:prstGeom prst="rect">
            <a:avLst/>
          </a:prstGeom>
        </p:spPr>
        <p:txBody>
          <a:bodyPr/>
          <a:lstStyle/>
          <a:p>
            <a:r>
              <a:rPr lang="en-US" smtClean="0"/>
              <a:t>Microsoft Confidential</a:t>
            </a:r>
            <a:endParaRPr lang="en-US" dirty="0" smtClean="0"/>
          </a:p>
        </p:txBody>
      </p:sp>
      <p:sp>
        <p:nvSpPr>
          <p:cNvPr id="8" name="Slide Number Placeholder 7"/>
          <p:cNvSpPr>
            <a:spLocks noGrp="1"/>
          </p:cNvSpPr>
          <p:nvPr>
            <p:ph type="sldNum" sz="quarter" idx="13"/>
          </p:nvPr>
        </p:nvSpPr>
        <p:spPr>
          <a:xfrm>
            <a:off x="264569" y="6356803"/>
            <a:ext cx="476227" cy="364224"/>
          </a:xfrm>
          <a:prstGeom prst="rect">
            <a:avLst/>
          </a:prstGeom>
        </p:spPr>
        <p:txBody>
          <a:bodyPr/>
          <a:lstStyle/>
          <a:p>
            <a:fld id="{2775DF8E-1151-4C45-8C93-3AB060627CA9}" type="slidenum">
              <a:rPr lang="en-US" smtClean="0"/>
              <a:pPr/>
              <a:t>‹#›</a:t>
            </a:fld>
            <a:endParaRPr lang="en-US" dirty="0"/>
          </a:p>
        </p:txBody>
      </p:sp>
      <p:pic>
        <p:nvPicPr>
          <p:cNvPr id="12" name="Picture 11"/>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428720" y="6362386"/>
            <a:ext cx="1496943" cy="353971"/>
          </a:xfrm>
          <a:prstGeom prst="rect">
            <a:avLst/>
          </a:prstGeom>
        </p:spPr>
      </p:pic>
      <p:pic>
        <p:nvPicPr>
          <p:cNvPr id="13" name="Picture 12"/>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300911" y="6356801"/>
            <a:ext cx="1059246" cy="358621"/>
          </a:xfrm>
          <a:prstGeom prst="rect">
            <a:avLst/>
          </a:prstGeom>
        </p:spPr>
      </p:pic>
    </p:spTree>
    <p:extLst>
      <p:ext uri="{BB962C8B-B14F-4D97-AF65-F5344CB8AC3E}">
        <p14:creationId xmlns:p14="http://schemas.microsoft.com/office/powerpoint/2010/main" val="317820441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Photo Lef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1" y="0"/>
            <a:ext cx="6793231" cy="6858000"/>
          </a:xfrm>
          <a:solidFill>
            <a:schemeClr val="accent3"/>
          </a:solidFill>
        </p:spPr>
        <p:txBody>
          <a:bodyPr anchor="ctr" anchorCtr="0">
            <a:normAutofit/>
          </a:bodyPr>
          <a:lstStyle>
            <a:lvl1pPr marL="0" indent="0" algn="ctr">
              <a:lnSpc>
                <a:spcPct val="100000"/>
              </a:lnSpc>
              <a:buNone/>
              <a:defRPr sz="1866" baseline="0"/>
            </a:lvl1pPr>
          </a:lstStyle>
          <a:p>
            <a:r>
              <a:rPr lang="en-US" dirty="0" smtClean="0"/>
              <a:t>Click to place </a:t>
            </a:r>
            <a:br>
              <a:rPr lang="en-US" dirty="0" smtClean="0"/>
            </a:br>
            <a:r>
              <a:rPr lang="en-US" dirty="0" smtClean="0"/>
              <a:t>personal photo</a:t>
            </a:r>
            <a:endParaRPr lang="en-US" dirty="0"/>
          </a:p>
        </p:txBody>
      </p:sp>
      <p:sp>
        <p:nvSpPr>
          <p:cNvPr id="4" name="Date Placeholder 3"/>
          <p:cNvSpPr>
            <a:spLocks noGrp="1"/>
          </p:cNvSpPr>
          <p:nvPr>
            <p:ph type="dt" sz="half" idx="18"/>
          </p:nvPr>
        </p:nvSpPr>
        <p:spPr>
          <a:xfrm>
            <a:off x="2510301" y="6356802"/>
            <a:ext cx="2742188" cy="364224"/>
          </a:xfrm>
          <a:prstGeom prst="rect">
            <a:avLst/>
          </a:prstGeom>
        </p:spPr>
        <p:txBody>
          <a:bodyPr/>
          <a:lstStyle/>
          <a:p>
            <a:fld id="{63FA3F3B-E98E-42DD-9732-E76E8564860D}" type="datetime1">
              <a:rPr lang="en-US" smtClean="0"/>
              <a:t>10/1/2014</a:t>
            </a:fld>
            <a:endParaRPr lang="en-US" dirty="0"/>
          </a:p>
        </p:txBody>
      </p:sp>
      <p:sp>
        <p:nvSpPr>
          <p:cNvPr id="5" name="Footer Placeholder 4"/>
          <p:cNvSpPr>
            <a:spLocks noGrp="1"/>
          </p:cNvSpPr>
          <p:nvPr>
            <p:ph type="ftr" sz="quarter" idx="19"/>
          </p:nvPr>
        </p:nvSpPr>
        <p:spPr>
          <a:xfrm>
            <a:off x="740796" y="6356803"/>
            <a:ext cx="1769505" cy="364224"/>
          </a:xfrm>
          <a:prstGeom prst="rect">
            <a:avLst/>
          </a:prstGeom>
        </p:spPr>
        <p:txBody>
          <a:bodyPr/>
          <a:lstStyle/>
          <a:p>
            <a:r>
              <a:rPr lang="en-US" smtClean="0"/>
              <a:t>Microsoft confidential</a:t>
            </a:r>
            <a:endParaRPr lang="en-US" dirty="0"/>
          </a:p>
        </p:txBody>
      </p:sp>
      <p:sp>
        <p:nvSpPr>
          <p:cNvPr id="6" name="Slide Number Placeholder 5"/>
          <p:cNvSpPr>
            <a:spLocks noGrp="1"/>
          </p:cNvSpPr>
          <p:nvPr>
            <p:ph type="sldNum" sz="quarter" idx="20"/>
          </p:nvPr>
        </p:nvSpPr>
        <p:spPr>
          <a:xfrm>
            <a:off x="264569" y="6356803"/>
            <a:ext cx="476227" cy="364224"/>
          </a:xfrm>
          <a:prstGeom prst="rect">
            <a:avLst/>
          </a:prstGeom>
        </p:spPr>
        <p:txBody>
          <a:bodyPr/>
          <a:lstStyle/>
          <a:p>
            <a:fld id="{B6F15528-21DE-4FAA-801E-634DDDAF4B2B}" type="slidenum">
              <a:rPr lang="en-US" smtClean="0"/>
              <a:pPr/>
              <a:t>‹#›</a:t>
            </a:fld>
            <a:endParaRPr lang="en-US" dirty="0"/>
          </a:p>
        </p:txBody>
      </p:sp>
      <p:grpSp>
        <p:nvGrpSpPr>
          <p:cNvPr id="37" name="Group 36"/>
          <p:cNvGrpSpPr/>
          <p:nvPr userDrawn="1"/>
        </p:nvGrpSpPr>
        <p:grpSpPr>
          <a:xfrm>
            <a:off x="10447442" y="6371650"/>
            <a:ext cx="1134958" cy="154415"/>
            <a:chOff x="464820" y="471850"/>
            <a:chExt cx="2499360" cy="340045"/>
          </a:xfrm>
          <a:solidFill>
            <a:schemeClr val="tx1"/>
          </a:solidFill>
        </p:grpSpPr>
        <p:sp>
          <p:nvSpPr>
            <p:cNvPr id="4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00" spc="0" baseline="0">
                <a:solidFill>
                  <a:srgbClr val="FFFFFF"/>
                </a:solidFill>
              </a:endParaRPr>
            </a:p>
          </p:txBody>
        </p:sp>
        <p:sp>
          <p:nvSpPr>
            <p:cNvPr id="4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00" spc="0" baseline="0">
                <a:solidFill>
                  <a:srgbClr val="FFFFFF"/>
                </a:solidFill>
              </a:endParaRPr>
            </a:p>
          </p:txBody>
        </p:sp>
        <p:sp>
          <p:nvSpPr>
            <p:cNvPr id="5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00" spc="0" baseline="0">
                <a:solidFill>
                  <a:srgbClr val="FFFFFF"/>
                </a:solidFill>
              </a:endParaRPr>
            </a:p>
          </p:txBody>
        </p:sp>
        <p:sp>
          <p:nvSpPr>
            <p:cNvPr id="5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00" spc="0" baseline="0">
                <a:solidFill>
                  <a:srgbClr val="FFFFFF"/>
                </a:solidFill>
              </a:endParaRPr>
            </a:p>
          </p:txBody>
        </p:sp>
        <p:sp>
          <p:nvSpPr>
            <p:cNvPr id="5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00" spc="0" baseline="0">
                <a:solidFill>
                  <a:srgbClr val="FFFFFF"/>
                </a:solidFill>
              </a:endParaRPr>
            </a:p>
          </p:txBody>
        </p:sp>
        <p:sp>
          <p:nvSpPr>
            <p:cNvPr id="5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00" spc="0" baseline="0">
                <a:solidFill>
                  <a:srgbClr val="FFFFFF"/>
                </a:solidFill>
              </a:endParaRPr>
            </a:p>
          </p:txBody>
        </p:sp>
        <p:sp>
          <p:nvSpPr>
            <p:cNvPr id="5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00" spc="0" baseline="0">
                <a:solidFill>
                  <a:srgbClr val="FFFFFF"/>
                </a:solidFill>
              </a:endParaRPr>
            </a:p>
          </p:txBody>
        </p:sp>
        <p:sp>
          <p:nvSpPr>
            <p:cNvPr id="5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00" spc="0" baseline="0">
                <a:solidFill>
                  <a:srgbClr val="FFFFFF"/>
                </a:solidFill>
              </a:endParaRPr>
            </a:p>
          </p:txBody>
        </p:sp>
        <p:sp>
          <p:nvSpPr>
            <p:cNvPr id="5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00" spc="0" baseline="0">
                <a:solidFill>
                  <a:srgbClr val="FFFFFF"/>
                </a:solidFill>
              </a:endParaRPr>
            </a:p>
          </p:txBody>
        </p:sp>
        <p:sp>
          <p:nvSpPr>
            <p:cNvPr id="5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00" spc="0" baseline="0">
                <a:solidFill>
                  <a:srgbClr val="FFFFFF"/>
                </a:solidFill>
              </a:endParaRPr>
            </a:p>
          </p:txBody>
        </p:sp>
        <p:sp>
          <p:nvSpPr>
            <p:cNvPr id="5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00" spc="0" baseline="0">
                <a:solidFill>
                  <a:srgbClr val="FFFFFF"/>
                </a:solidFill>
              </a:endParaRPr>
            </a:p>
          </p:txBody>
        </p:sp>
        <p:sp>
          <p:nvSpPr>
            <p:cNvPr id="5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00" spc="0" baseline="0">
                <a:solidFill>
                  <a:srgbClr val="FFFFFF"/>
                </a:solidFill>
              </a:endParaRPr>
            </a:p>
          </p:txBody>
        </p:sp>
        <p:sp>
          <p:nvSpPr>
            <p:cNvPr id="6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00" spc="0" baseline="0">
                <a:solidFill>
                  <a:srgbClr val="FFFFFF"/>
                </a:solidFill>
              </a:endParaRPr>
            </a:p>
          </p:txBody>
        </p:sp>
        <p:sp>
          <p:nvSpPr>
            <p:cNvPr id="6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00" spc="0" baseline="0">
                <a:solidFill>
                  <a:srgbClr val="FFFFFF"/>
                </a:solidFill>
              </a:endParaRPr>
            </a:p>
          </p:txBody>
        </p:sp>
        <p:sp>
          <p:nvSpPr>
            <p:cNvPr id="6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00" spc="0" baseline="0">
                <a:solidFill>
                  <a:srgbClr val="FFFFFF"/>
                </a:solidFill>
              </a:endParaRPr>
            </a:p>
          </p:txBody>
        </p:sp>
      </p:grpSp>
      <p:sp>
        <p:nvSpPr>
          <p:cNvPr id="7" name="Title 6"/>
          <p:cNvSpPr>
            <a:spLocks noGrp="1"/>
          </p:cNvSpPr>
          <p:nvPr>
            <p:ph type="title" hasCustomPrompt="1"/>
          </p:nvPr>
        </p:nvSpPr>
        <p:spPr>
          <a:xfrm>
            <a:off x="6997700" y="535940"/>
            <a:ext cx="2989580" cy="1588127"/>
          </a:xfrm>
        </p:spPr>
        <p:txBody>
          <a:bodyPr/>
          <a:lstStyle>
            <a:lvl1pPr>
              <a:defRPr>
                <a:solidFill>
                  <a:schemeClr val="tx1"/>
                </a:solidFill>
              </a:defRPr>
            </a:lvl1pPr>
          </a:lstStyle>
          <a:p>
            <a:r>
              <a:rPr lang="en-US" dirty="0" smtClean="0"/>
              <a:t>Click to edit title</a:t>
            </a:r>
            <a:endParaRPr lang="en-US" dirty="0"/>
          </a:p>
        </p:txBody>
      </p:sp>
      <p:sp>
        <p:nvSpPr>
          <p:cNvPr id="63" name="Text Placeholder 21"/>
          <p:cNvSpPr>
            <a:spLocks noGrp="1"/>
          </p:cNvSpPr>
          <p:nvPr>
            <p:ph type="body" sz="quarter" idx="26" hasCustomPrompt="1"/>
          </p:nvPr>
        </p:nvSpPr>
        <p:spPr>
          <a:xfrm>
            <a:off x="6991353" y="2357121"/>
            <a:ext cx="2988732" cy="1678408"/>
          </a:xfrm>
        </p:spPr>
        <p:txBody>
          <a:bodyPr/>
          <a:lstStyle>
            <a:lvl1pPr marL="0" indent="0">
              <a:buNone/>
              <a:defRPr sz="1600">
                <a:solidFill>
                  <a:schemeClr val="tx1"/>
                </a:solidFill>
              </a:defRPr>
            </a:lvl1pPr>
            <a:lvl2pPr>
              <a:defRPr sz="1600"/>
            </a:lvl2pPr>
            <a:lvl3pPr>
              <a:defRPr sz="1600"/>
            </a:lvl3pPr>
            <a:lvl4pPr>
              <a:defRPr sz="1600"/>
            </a:lvl4pPr>
            <a:lvl5pPr>
              <a:defRPr sz="16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3391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a:xfrm>
            <a:off x="6940658" y="6356802"/>
            <a:ext cx="2742188" cy="364224"/>
          </a:xfrm>
          <a:prstGeom prst="rect">
            <a:avLst/>
          </a:prstGeom>
        </p:spPr>
        <p:txBody>
          <a:bodyPr/>
          <a:lstStyle/>
          <a:p>
            <a:fld id="{43C0CA2A-A3B8-470C-B399-BD7C3BF658A5}" type="datetime1">
              <a:rPr lang="en-US" smtClean="0"/>
              <a:t>10/1/2014</a:t>
            </a:fld>
            <a:endParaRPr lang="en-US"/>
          </a:p>
        </p:txBody>
      </p:sp>
      <p:sp>
        <p:nvSpPr>
          <p:cNvPr id="3" name="Footer Placeholder 2"/>
          <p:cNvSpPr>
            <a:spLocks noGrp="1"/>
          </p:cNvSpPr>
          <p:nvPr>
            <p:ph type="ftr" sz="quarter" idx="12"/>
          </p:nvPr>
        </p:nvSpPr>
        <p:spPr>
          <a:xfrm>
            <a:off x="9682846" y="6356803"/>
            <a:ext cx="1769505" cy="364224"/>
          </a:xfrm>
          <a:prstGeom prst="rect">
            <a:avLst/>
          </a:prstGeom>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a:xfrm>
            <a:off x="11446535" y="6356803"/>
            <a:ext cx="476227" cy="364224"/>
          </a:xfrm>
          <a:prstGeom prst="rect">
            <a:avLst/>
          </a:prstGeom>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371484670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a:xfrm>
            <a:off x="6940658" y="6356802"/>
            <a:ext cx="2742188" cy="364224"/>
          </a:xfrm>
          <a:prstGeom prst="rect">
            <a:avLst/>
          </a:prstGeom>
        </p:spPr>
        <p:txBody>
          <a:bodyPr/>
          <a:lstStyle/>
          <a:p>
            <a:fld id="{9CDF5C6C-1D7F-4181-894D-D1D5CDC09395}" type="datetime1">
              <a:rPr lang="en-US" smtClean="0"/>
              <a:t>10/1/2014</a:t>
            </a:fld>
            <a:endParaRPr lang="en-US"/>
          </a:p>
        </p:txBody>
      </p:sp>
      <p:sp>
        <p:nvSpPr>
          <p:cNvPr id="3" name="Footer Placeholder 2"/>
          <p:cNvSpPr>
            <a:spLocks noGrp="1"/>
          </p:cNvSpPr>
          <p:nvPr>
            <p:ph type="ftr" sz="quarter" idx="12"/>
          </p:nvPr>
        </p:nvSpPr>
        <p:spPr>
          <a:xfrm>
            <a:off x="9682846" y="6356803"/>
            <a:ext cx="1769505" cy="364224"/>
          </a:xfrm>
          <a:prstGeom prst="rect">
            <a:avLst/>
          </a:prstGeom>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a:xfrm>
            <a:off x="11446535" y="6356803"/>
            <a:ext cx="476227" cy="364224"/>
          </a:xfrm>
          <a:prstGeom prst="rect">
            <a:avLst/>
          </a:prstGeom>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30067114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5"/>
            <a:ext cx="1360136" cy="460492"/>
          </a:xfrm>
          <a:prstGeom prst="rect">
            <a:avLst/>
          </a:prstGeom>
        </p:spPr>
      </p:pic>
      <p:sp>
        <p:nvSpPr>
          <p:cNvPr id="2" name="Title 1"/>
          <p:cNvSpPr>
            <a:spLocks noGrp="1"/>
          </p:cNvSpPr>
          <p:nvPr>
            <p:ph type="title" hasCustomPrompt="1"/>
          </p:nvPr>
        </p:nvSpPr>
        <p:spPr>
          <a:xfrm>
            <a:off x="269239" y="2084172"/>
            <a:ext cx="11653523" cy="1379545"/>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a:xfrm>
            <a:off x="6940658" y="6356802"/>
            <a:ext cx="2742188" cy="364224"/>
          </a:xfrm>
          <a:prstGeom prst="rect">
            <a:avLst/>
          </a:prstGeom>
        </p:spPr>
        <p:txBody>
          <a:bodyPr/>
          <a:lstStyle>
            <a:lvl1pPr>
              <a:defRPr>
                <a:solidFill>
                  <a:schemeClr val="accent3">
                    <a:lumMod val="40000"/>
                    <a:lumOff val="60000"/>
                  </a:schemeClr>
                </a:solidFill>
              </a:defRPr>
            </a:lvl1pPr>
          </a:lstStyle>
          <a:p>
            <a:fld id="{E85A8A23-2AF9-4D72-A10E-D84E113245BD}" type="datetime1">
              <a:rPr lang="en-US" smtClean="0"/>
              <a:pPr/>
              <a:t>10/1/2014</a:t>
            </a:fld>
            <a:endParaRPr lang="en-US"/>
          </a:p>
        </p:txBody>
      </p:sp>
      <p:sp>
        <p:nvSpPr>
          <p:cNvPr id="4" name="Footer Placeholder 3"/>
          <p:cNvSpPr>
            <a:spLocks noGrp="1"/>
          </p:cNvSpPr>
          <p:nvPr>
            <p:ph type="ftr" sz="quarter" idx="11"/>
          </p:nvPr>
        </p:nvSpPr>
        <p:spPr>
          <a:xfrm>
            <a:off x="9682846" y="6356803"/>
            <a:ext cx="1769505" cy="364224"/>
          </a:xfrm>
          <a:prstGeom prst="rect">
            <a:avLst/>
          </a:prstGeom>
        </p:spPr>
        <p:txBody>
          <a:bodyPr/>
          <a:lstStyle>
            <a:lvl1pPr>
              <a:defRPr>
                <a:solidFill>
                  <a:schemeClr val="accent3">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a:xfrm>
            <a:off x="11446535" y="6356803"/>
            <a:ext cx="476227" cy="364224"/>
          </a:xfrm>
          <a:prstGeom prst="rect">
            <a:avLst/>
          </a:prstGeom>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32682736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940658" y="6356802"/>
            <a:ext cx="2742188" cy="364224"/>
          </a:xfrm>
          <a:prstGeom prst="rect">
            <a:avLst/>
          </a:prstGeom>
        </p:spPr>
        <p:txBody>
          <a:bodyPr/>
          <a:lstStyle/>
          <a:p>
            <a:fld id="{85E91A7C-4EFF-433E-AB94-3AE3BC2A7670}" type="datetime1">
              <a:rPr lang="en-US" smtClean="0"/>
              <a:t>10/1/2014</a:t>
            </a:fld>
            <a:endParaRPr lang="en-US"/>
          </a:p>
        </p:txBody>
      </p:sp>
      <p:sp>
        <p:nvSpPr>
          <p:cNvPr id="4" name="Footer Placeholder 3"/>
          <p:cNvSpPr>
            <a:spLocks noGrp="1"/>
          </p:cNvSpPr>
          <p:nvPr>
            <p:ph type="ftr" sz="quarter" idx="11"/>
          </p:nvPr>
        </p:nvSpPr>
        <p:spPr>
          <a:xfrm>
            <a:off x="9682846" y="6356803"/>
            <a:ext cx="1769505" cy="364224"/>
          </a:xfrm>
          <a:prstGeom prst="rect">
            <a:avLst/>
          </a:prstGeom>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a:xfrm>
            <a:off x="11446535" y="6356803"/>
            <a:ext cx="476227" cy="364224"/>
          </a:xfrm>
          <a:prstGeom prst="rect">
            <a:avLst/>
          </a:prstGeom>
        </p:spPr>
        <p:txBody>
          <a:bodyPr/>
          <a:lstStyle/>
          <a:p>
            <a:fld id="{2775DF8E-1151-4C45-8C93-3AB060627CA9}" type="slidenum">
              <a:rPr lang="en-US" smtClean="0"/>
              <a:pPr/>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
        <p:nvSpPr>
          <p:cNvPr id="7" name="Title 1"/>
          <p:cNvSpPr>
            <a:spLocks noGrp="1"/>
          </p:cNvSpPr>
          <p:nvPr>
            <p:ph type="title"/>
          </p:nvPr>
        </p:nvSpPr>
        <p:spPr>
          <a:xfrm>
            <a:off x="269240" y="289511"/>
            <a:ext cx="11655840" cy="840230"/>
          </a:xfrm>
        </p:spPr>
        <p:txBody>
          <a:bodyPr/>
          <a:lstStyle/>
          <a:p>
            <a:r>
              <a:rPr lang="en-US" smtClean="0"/>
              <a:t>Click to edit Master title style</a:t>
            </a:r>
            <a:endParaRPr lang="en-US"/>
          </a:p>
        </p:txBody>
      </p:sp>
      <p:sp>
        <p:nvSpPr>
          <p:cNvPr id="8" name="Rectangle 7"/>
          <p:cNvSpPr/>
          <p:nvPr userDrawn="1"/>
        </p:nvSpPr>
        <p:spPr>
          <a:xfrm>
            <a:off x="269239" y="1562282"/>
            <a:ext cx="11653522" cy="468605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a:endParaRPr lang="en-US" sz="1765" dirty="0" err="1" smtClean="0">
              <a:ln w="12700" cmpd="sng">
                <a:solidFill>
                  <a:schemeClr val="tx1"/>
                </a:solidFill>
              </a:ln>
              <a:solidFill>
                <a:schemeClr val="tx2"/>
              </a:solidFill>
            </a:endParaRPr>
          </a:p>
        </p:txBody>
      </p:sp>
      <p:sp>
        <p:nvSpPr>
          <p:cNvPr id="9" name="Text Placeholder 16"/>
          <p:cNvSpPr>
            <a:spLocks noGrp="1"/>
          </p:cNvSpPr>
          <p:nvPr>
            <p:ph type="body" sz="quarter" idx="21" hasCustomPrompt="1"/>
          </p:nvPr>
        </p:nvSpPr>
        <p:spPr>
          <a:xfrm>
            <a:off x="269239" y="1563382"/>
            <a:ext cx="11653522" cy="1787028"/>
          </a:xfrm>
        </p:spPr>
        <p:txBody>
          <a:bodyPr lIns="182880" tIns="182880" rIns="182880" bIns="182880"/>
          <a:lstStyle>
            <a:lvl1pPr marL="112038" indent="-112038">
              <a:lnSpc>
                <a:spcPct val="110000"/>
              </a:lnSpc>
              <a:buFont typeface="Lucida Grande"/>
              <a:buChar char=" "/>
              <a:defRPr sz="1372" baseline="0">
                <a:solidFill>
                  <a:schemeClr val="tx1"/>
                </a:solidFill>
                <a:latin typeface="Consolas"/>
                <a:cs typeface="Consolas"/>
              </a:defRPr>
            </a:lvl1pPr>
            <a:lvl2pPr marL="563307" indent="-112038">
              <a:lnSpc>
                <a:spcPct val="110000"/>
              </a:lnSpc>
              <a:buFont typeface="Lucida Grande"/>
              <a:buChar char=" "/>
              <a:defRPr sz="1372">
                <a:solidFill>
                  <a:schemeClr val="tx1"/>
                </a:solidFill>
                <a:latin typeface="Consolas"/>
              </a:defRPr>
            </a:lvl2pPr>
            <a:lvl3pPr marL="1008350" indent="-112038">
              <a:lnSpc>
                <a:spcPct val="110000"/>
              </a:lnSpc>
              <a:buFont typeface="Lucida Grande"/>
              <a:buChar char=" "/>
              <a:defRPr sz="1372" baseline="0">
                <a:solidFill>
                  <a:schemeClr val="tx1"/>
                </a:solidFill>
                <a:latin typeface="Consolas"/>
              </a:defRPr>
            </a:lvl3pPr>
            <a:lvl4pPr marL="1459619" indent="-112038">
              <a:lnSpc>
                <a:spcPct val="110000"/>
              </a:lnSpc>
              <a:buFont typeface="Lucida Grande"/>
              <a:buChar char=" "/>
              <a:defRPr sz="1372" baseline="0">
                <a:solidFill>
                  <a:schemeClr val="tx1"/>
                </a:solidFill>
                <a:latin typeface="Consolas"/>
              </a:defRPr>
            </a:lvl4pPr>
            <a:lvl5pPr marL="1904662" indent="-112038">
              <a:lnSpc>
                <a:spcPct val="110000"/>
              </a:lnSpc>
              <a:buFont typeface="Lucida Grande"/>
              <a:buChar char=" "/>
              <a:defRPr sz="1372" baseline="0">
                <a:solidFill>
                  <a:schemeClr val="tx1"/>
                </a:solidFill>
                <a:latin typeface="Consolas"/>
              </a:defRPr>
            </a:lvl5pPr>
          </a:lstStyle>
          <a:p>
            <a:pPr lvl="0"/>
            <a:r>
              <a:rPr lang="en-US" dirty="0" smtClean="0"/>
              <a:t>Code Snippet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65683125"/>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a:xfrm>
            <a:off x="6940658" y="6356802"/>
            <a:ext cx="2742188" cy="364224"/>
          </a:xfrm>
          <a:prstGeom prst="rect">
            <a:avLst/>
          </a:prstGeom>
        </p:spPr>
        <p:txBody>
          <a:bodyPr/>
          <a:lstStyle/>
          <a:p>
            <a:fld id="{9CDF5C6C-1D7F-4181-894D-D1D5CDC09395}" type="datetime1">
              <a:rPr lang="en-US" smtClean="0"/>
              <a:t>10/1/2014</a:t>
            </a:fld>
            <a:endParaRPr lang="en-US"/>
          </a:p>
        </p:txBody>
      </p:sp>
      <p:sp>
        <p:nvSpPr>
          <p:cNvPr id="3" name="Footer Placeholder 2"/>
          <p:cNvSpPr>
            <a:spLocks noGrp="1"/>
          </p:cNvSpPr>
          <p:nvPr>
            <p:ph type="ftr" sz="quarter" idx="12"/>
          </p:nvPr>
        </p:nvSpPr>
        <p:spPr>
          <a:xfrm>
            <a:off x="9682846" y="6356803"/>
            <a:ext cx="1769505" cy="364224"/>
          </a:xfrm>
          <a:prstGeom prst="rect">
            <a:avLst/>
          </a:prstGeom>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a:xfrm>
            <a:off x="11446535" y="6356803"/>
            <a:ext cx="476227" cy="364224"/>
          </a:xfrm>
          <a:prstGeom prst="rect">
            <a:avLst/>
          </a:prstGeom>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331359757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708976"/>
            <a:ext cx="10515600" cy="2010807"/>
          </a:xfrm>
          <a:prstGeom prst="rect">
            <a:avLst/>
          </a:prstGeom>
        </p:spPr>
        <p:txBody>
          <a:bodyPr>
            <a:spAutoFit/>
          </a:bodyPr>
          <a:lstStyle>
            <a:lvl1pPr marL="0" indent="0">
              <a:spcBef>
                <a:spcPts val="2400"/>
              </a:spcBef>
              <a:buNone/>
              <a:defRPr sz="4000">
                <a:solidFill>
                  <a:schemeClr val="tx1"/>
                </a:soli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a:xfrm>
            <a:off x="838200" y="365125"/>
            <a:ext cx="10515600" cy="840230"/>
          </a:xfrm>
        </p:spPr>
        <p:txBody>
          <a:bodyPr anchor="t">
            <a:spAutoFit/>
          </a:bodyPr>
          <a:lstStyle>
            <a:lvl1pPr>
              <a:defRPr>
                <a:solidFill>
                  <a:schemeClr val="tx1"/>
                </a:soli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2391" y="6441174"/>
            <a:ext cx="830329" cy="176303"/>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91" y="6453534"/>
            <a:ext cx="1618488" cy="202068"/>
          </a:xfrm>
          <a:prstGeom prst="rect">
            <a:avLst/>
          </a:prstGeom>
        </p:spPr>
      </p:pic>
    </p:spTree>
    <p:extLst>
      <p:ext uri="{BB962C8B-B14F-4D97-AF65-F5344CB8AC3E}">
        <p14:creationId xmlns:p14="http://schemas.microsoft.com/office/powerpoint/2010/main" val="1011836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6940658" y="6356802"/>
            <a:ext cx="2742188" cy="364224"/>
          </a:xfrm>
          <a:prstGeom prst="rect">
            <a:avLst/>
          </a:prstGeom>
        </p:spPr>
        <p:txBody>
          <a:bodyPr/>
          <a:lstStyle/>
          <a:p>
            <a:fld id="{63D670E1-7EB3-4C04-B5DC-F7BE38D58F38}" type="datetime1">
              <a:rPr lang="en-US" smtClean="0"/>
              <a:t>10/1/2014</a:t>
            </a:fld>
            <a:endParaRPr lang="en-US"/>
          </a:p>
        </p:txBody>
      </p:sp>
      <p:sp>
        <p:nvSpPr>
          <p:cNvPr id="5" name="Footer Placeholder 4"/>
          <p:cNvSpPr>
            <a:spLocks noGrp="1"/>
          </p:cNvSpPr>
          <p:nvPr>
            <p:ph type="ftr" sz="quarter" idx="11"/>
          </p:nvPr>
        </p:nvSpPr>
        <p:spPr>
          <a:xfrm>
            <a:off x="9682846" y="6356803"/>
            <a:ext cx="1769505" cy="364224"/>
          </a:xfrm>
          <a:prstGeom prst="rect">
            <a:avLst/>
          </a:prstGeom>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a:xfrm>
            <a:off x="11446535" y="6356803"/>
            <a:ext cx="476227" cy="364224"/>
          </a:xfrm>
          <a:prstGeom prst="rect">
            <a:avLst/>
          </a:prstGeom>
        </p:spPr>
        <p:txBody>
          <a:body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32333214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6940658" y="6356802"/>
            <a:ext cx="2742188" cy="364224"/>
          </a:xfrm>
          <a:prstGeom prst="rect">
            <a:avLst/>
          </a:prstGeom>
        </p:spPr>
        <p:txBody>
          <a:bodyPr/>
          <a:lstStyle/>
          <a:p>
            <a:fld id="{63D670E1-7EB3-4C04-B5DC-F7BE38D58F38}" type="datetime1">
              <a:rPr lang="en-US" smtClean="0"/>
              <a:t>10/1/2014</a:t>
            </a:fld>
            <a:endParaRPr lang="en-US"/>
          </a:p>
        </p:txBody>
      </p:sp>
      <p:sp>
        <p:nvSpPr>
          <p:cNvPr id="5" name="Footer Placeholder 4"/>
          <p:cNvSpPr>
            <a:spLocks noGrp="1"/>
          </p:cNvSpPr>
          <p:nvPr>
            <p:ph type="ftr" sz="quarter" idx="11"/>
          </p:nvPr>
        </p:nvSpPr>
        <p:spPr>
          <a:xfrm>
            <a:off x="9682846" y="6356803"/>
            <a:ext cx="1769505" cy="364224"/>
          </a:xfrm>
          <a:prstGeom prst="rect">
            <a:avLst/>
          </a:prstGeom>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a:xfrm>
            <a:off x="11446535" y="6356803"/>
            <a:ext cx="476227" cy="364224"/>
          </a:xfrm>
          <a:prstGeom prst="rect">
            <a:avLst/>
          </a:prstGeom>
        </p:spPr>
        <p:txBody>
          <a:body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8709159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3285192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963509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1" y="1704036"/>
            <a:ext cx="10515600"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2391" y="6441174"/>
            <a:ext cx="830329" cy="176303"/>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91" y="6453534"/>
            <a:ext cx="1618488" cy="202068"/>
          </a:xfrm>
          <a:prstGeom prst="rect">
            <a:avLst/>
          </a:prstGeom>
        </p:spPr>
      </p:pic>
    </p:spTree>
    <p:extLst>
      <p:ext uri="{BB962C8B-B14F-4D97-AF65-F5344CB8AC3E}">
        <p14:creationId xmlns:p14="http://schemas.microsoft.com/office/powerpoint/2010/main" val="3724121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840230"/>
          </a:xfrm>
        </p:spPr>
        <p:txBody>
          <a:bodyPr anchor="t" anchorCtr="0"/>
          <a:lstStyle>
            <a:lvl1pPr>
              <a:defRPr>
                <a:solidFill>
                  <a:schemeClr val="tx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121606"/>
          </a:xfrm>
          <a:prstGeom prst="rect">
            <a:avLst/>
          </a:prstGeom>
        </p:spPr>
        <p:txBody>
          <a:bodyPr anchor="t" anchorCtr="0">
            <a:spAutoFit/>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2391" y="6441174"/>
            <a:ext cx="830329" cy="176303"/>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91" y="6453534"/>
            <a:ext cx="1618488" cy="202068"/>
          </a:xfrm>
          <a:prstGeom prst="rect">
            <a:avLst/>
          </a:prstGeom>
        </p:spPr>
      </p:pic>
    </p:spTree>
    <p:extLst>
      <p:ext uri="{BB962C8B-B14F-4D97-AF65-F5344CB8AC3E}">
        <p14:creationId xmlns:p14="http://schemas.microsoft.com/office/powerpoint/2010/main" val="100120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838200" y="1447801"/>
            <a:ext cx="5079001" cy="2564805"/>
          </a:xfrm>
        </p:spPr>
        <p:txBody>
          <a:bodyPr/>
          <a:lstStyle>
            <a:lvl1pPr marL="0" indent="0">
              <a:spcBef>
                <a:spcPts val="1200"/>
              </a:spcBef>
              <a:buNone/>
              <a:defRPr sz="4000">
                <a:solidFill>
                  <a:schemeClr val="tx1"/>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074237" cy="2554545"/>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2391" y="6441174"/>
            <a:ext cx="830329" cy="17630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91" y="6453534"/>
            <a:ext cx="1618488" cy="202068"/>
          </a:xfrm>
          <a:prstGeom prst="rect">
            <a:avLst/>
          </a:prstGeom>
        </p:spPr>
      </p:pic>
    </p:spTree>
    <p:extLst>
      <p:ext uri="{BB962C8B-B14F-4D97-AF65-F5344CB8AC3E}">
        <p14:creationId xmlns:p14="http://schemas.microsoft.com/office/powerpoint/2010/main" val="2051040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838200" y="1447801"/>
            <a:ext cx="5079001"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02837" y="1447801"/>
            <a:ext cx="5150963"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2391" y="6441174"/>
            <a:ext cx="830329" cy="17630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91" y="6453534"/>
            <a:ext cx="1618488" cy="202068"/>
          </a:xfrm>
          <a:prstGeom prst="rect">
            <a:avLst/>
          </a:prstGeom>
        </p:spPr>
      </p:pic>
    </p:spTree>
    <p:extLst>
      <p:ext uri="{BB962C8B-B14F-4D97-AF65-F5344CB8AC3E}">
        <p14:creationId xmlns:p14="http://schemas.microsoft.com/office/powerpoint/2010/main" val="197092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white">
          <a:xfrm>
            <a:off x="-23173" y="0"/>
            <a:ext cx="5986463"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Title 1"/>
          <p:cNvSpPr>
            <a:spLocks noGrp="1"/>
          </p:cNvSpPr>
          <p:nvPr>
            <p:ph type="title" hasCustomPrompt="1"/>
          </p:nvPr>
        </p:nvSpPr>
        <p:spPr>
          <a:xfrm>
            <a:off x="413211" y="1124348"/>
            <a:ext cx="5090160" cy="770980"/>
          </a:xfrm>
        </p:spPr>
        <p:txBody>
          <a:bodyPr>
            <a:spAutoFit/>
          </a:bodyPr>
          <a:lstStyle>
            <a:lvl1pPr>
              <a:defRPr sz="4900" baseline="0">
                <a:solidFill>
                  <a:schemeClr val="bg1"/>
                </a:solidFill>
              </a:defRPr>
            </a:lvl1pPr>
          </a:lstStyle>
          <a:p>
            <a:r>
              <a:rPr lang="en-US" dirty="0" smtClean="0"/>
              <a:t>Title of Slide here…</a:t>
            </a:r>
            <a:endParaRPr lang="en-US" dirty="0"/>
          </a:p>
        </p:txBody>
      </p:sp>
      <p:sp>
        <p:nvSpPr>
          <p:cNvPr id="9" name="Text Placeholder 2"/>
          <p:cNvSpPr>
            <a:spLocks noGrp="1"/>
          </p:cNvSpPr>
          <p:nvPr>
            <p:ph type="body" idx="1" hasCustomPrompt="1"/>
          </p:nvPr>
        </p:nvSpPr>
        <p:spPr>
          <a:xfrm>
            <a:off x="413211" y="2057564"/>
            <a:ext cx="5090160" cy="535531"/>
          </a:xfrm>
        </p:spPr>
        <p:txBody>
          <a:bodyPr>
            <a:spAutoFit/>
          </a:bodyPr>
          <a:lstStyle>
            <a:lvl1pPr marL="0" indent="0">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text…</a:t>
            </a:r>
          </a:p>
        </p:txBody>
      </p:sp>
      <p:sp>
        <p:nvSpPr>
          <p:cNvPr id="11" name="Text Placeholder 2"/>
          <p:cNvSpPr>
            <a:spLocks noGrp="1"/>
          </p:cNvSpPr>
          <p:nvPr>
            <p:ph type="body" idx="10" hasCustomPrompt="1"/>
          </p:nvPr>
        </p:nvSpPr>
        <p:spPr>
          <a:xfrm>
            <a:off x="6486437" y="1674012"/>
            <a:ext cx="5111128" cy="369332"/>
          </a:xfrm>
        </p:spPr>
        <p:txBody>
          <a:bodyPr>
            <a:spAutoFit/>
          </a:bodyPr>
          <a:lstStyle>
            <a:lvl1pPr marL="0" indent="0">
              <a:buNone/>
              <a:defRPr sz="2000" baseline="0">
                <a:solidFill>
                  <a:srgbClr val="5D5D5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text…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2391" y="6441174"/>
            <a:ext cx="830329" cy="176303"/>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1415" y="6452834"/>
            <a:ext cx="1619598" cy="202206"/>
          </a:xfrm>
          <a:prstGeom prst="rect">
            <a:avLst/>
          </a:prstGeom>
        </p:spPr>
      </p:pic>
    </p:spTree>
    <p:extLst>
      <p:ext uri="{BB962C8B-B14F-4D97-AF65-F5344CB8AC3E}">
        <p14:creationId xmlns:p14="http://schemas.microsoft.com/office/powerpoint/2010/main" val="5496983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07791"/>
            <a:ext cx="10515600" cy="840230"/>
          </a:xfrm>
          <a:prstGeom prst="rect">
            <a:avLst/>
          </a:prstGeom>
        </p:spPr>
        <p:txBody>
          <a:bodyPr vert="horz" lIns="91440" tIns="45720" rIns="91440" bIns="4572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1955407"/>
          </a:xfrm>
          <a:prstGeom prst="rect">
            <a:avLst/>
          </a:prstGeom>
        </p:spPr>
        <p:txBody>
          <a:bodyPr vert="horz" lIns="91440" tIns="45720" rIns="91440" bIns="4572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8432749"/>
      </p:ext>
    </p:extLst>
  </p:cSld>
  <p:clrMap bg1="lt1" tx1="dk1" bg2="lt2" tx2="dk2" accent1="accent1" accent2="accent2" accent3="accent3" accent4="accent4" accent5="accent5" accent6="accent6" hlink="hlink" folHlink="folHlink"/>
  <p:sldLayoutIdLst>
    <p:sldLayoutId id="2147483667" r:id="rId1"/>
    <p:sldLayoutId id="2147483669" r:id="rId2"/>
    <p:sldLayoutId id="2147483668" r:id="rId3"/>
    <p:sldLayoutId id="2147483662" r:id="rId4"/>
    <p:sldLayoutId id="2147483663" r:id="rId5"/>
    <p:sldLayoutId id="2147483664" r:id="rId6"/>
    <p:sldLayoutId id="2147483665" r:id="rId7"/>
    <p:sldLayoutId id="2147483666" r:id="rId8"/>
    <p:sldLayoutId id="2147483649" r:id="rId9"/>
    <p:sldLayoutId id="2147483650" r:id="rId10"/>
    <p:sldLayoutId id="2147483651" r:id="rId11"/>
    <p:sldLayoutId id="2147483652" r:id="rId12"/>
    <p:sldLayoutId id="2147483653" r:id="rId13"/>
    <p:sldLayoutId id="2147483654" r:id="rId14"/>
    <p:sldLayoutId id="2147483655" r:id="rId15"/>
    <p:sldLayoutId id="2147483656" r:id="rId16"/>
    <p:sldLayoutId id="2147483657" r:id="rId17"/>
    <p:sldLayoutId id="2147483658" r:id="rId18"/>
    <p:sldLayoutId id="2147483659" r:id="rId19"/>
    <p:sldLayoutId id="2147483661" r:id="rId20"/>
    <p:sldLayoutId id="2147483660" r:id="rId21"/>
    <p:sldLayoutId id="2147483670" r:id="rId22"/>
    <p:sldLayoutId id="2147483671" r:id="rId23"/>
    <p:sldLayoutId id="2147483672" r:id="rId24"/>
    <p:sldLayoutId id="2147483673" r:id="rId25"/>
    <p:sldLayoutId id="2147483674" r:id="rId26"/>
    <p:sldLayoutId id="2147483675"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Lst>
  <p:timing>
    <p:tnLst>
      <p:par>
        <p:cTn id="1" dur="indefinite" restart="never" nodeType="tmRoot"/>
      </p:par>
    </p:tnLst>
  </p:timing>
  <p:txStyles>
    <p:titleStyle>
      <a:lvl1pPr algn="l" defTabSz="914400" rtl="0" eaLnBrk="1" latinLnBrk="0" hangingPunct="1">
        <a:lnSpc>
          <a:spcPct val="90000"/>
        </a:lnSpc>
        <a:spcBef>
          <a:spcPct val="0"/>
        </a:spcBef>
        <a:buNone/>
        <a:defRPr sz="5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image" Target="../media/image6.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hyperlink" Target="http://channel9.msdn.com/Series/Windows-Store-apps-for-Absolute-Beginners-with-C-" TargetMode="External"/><Relationship Id="rId2" Type="http://schemas.openxmlformats.org/officeDocument/2006/relationships/hyperlink" Target="http://channel9.msdn.com/Series/Building-Apps-for-Windows-Phone-8-1" TargetMode="External"/><Relationship Id="rId1" Type="http://schemas.openxmlformats.org/officeDocument/2006/relationships/slideLayout" Target="../slideLayouts/slideLayout5.xml"/><Relationship Id="rId5" Type="http://schemas.openxmlformats.org/officeDocument/2006/relationships/hyperlink" Target="http://channel9.msdn.com/events/TechEd/NorthAmerica/2014/WIN-B217" TargetMode="External"/><Relationship Id="rId4" Type="http://schemas.openxmlformats.org/officeDocument/2006/relationships/hyperlink" Target="http://channel9.msdn.com/Series/Windows-Phone-8-1-Development-for-Absolute-Beginners"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06751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271" y="2437008"/>
            <a:ext cx="9559457" cy="1193497"/>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243" y="6307998"/>
            <a:ext cx="1510957" cy="320820"/>
          </a:xfrm>
          <a:prstGeom prst="rect">
            <a:avLst/>
          </a:prstGeom>
        </p:spPr>
      </p:pic>
    </p:spTree>
    <p:extLst>
      <p:ext uri="{BB962C8B-B14F-4D97-AF65-F5344CB8AC3E}">
        <p14:creationId xmlns:p14="http://schemas.microsoft.com/office/powerpoint/2010/main" val="175332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5294" dirty="0">
                <a:latin typeface="+mj-lt"/>
              </a:rPr>
              <a:t>XAML and Pages</a:t>
            </a:r>
          </a:p>
        </p:txBody>
      </p:sp>
      <p:sp>
        <p:nvSpPr>
          <p:cNvPr id="6" name="Text Placeholder 5"/>
          <p:cNvSpPr>
            <a:spLocks noGrp="1"/>
          </p:cNvSpPr>
          <p:nvPr>
            <p:ph type="body" sz="quarter" idx="11"/>
          </p:nvPr>
        </p:nvSpPr>
        <p:spPr>
          <a:xfrm>
            <a:off x="838200" y="1447801"/>
            <a:ext cx="7657944" cy="2462213"/>
          </a:xfrm>
          <a:prstGeom prst="rect">
            <a:avLst/>
          </a:prstGeom>
        </p:spPr>
        <p:txBody>
          <a:bodyPr/>
          <a:lstStyle/>
          <a:p>
            <a:r>
              <a:rPr lang="en-GB" sz="3137" dirty="0"/>
              <a:t>Each of the items on the page can be defined in XAML</a:t>
            </a:r>
          </a:p>
          <a:p>
            <a:r>
              <a:rPr lang="en-GB" sz="3137" dirty="0"/>
              <a:t>Every XAML element is a declaration of an object</a:t>
            </a:r>
          </a:p>
          <a:p>
            <a:pPr lvl="1"/>
            <a:r>
              <a:rPr lang="en-GB" dirty="0" smtClean="0"/>
              <a:t>XAML stands for Extensible Application </a:t>
            </a:r>
            <a:r>
              <a:rPr lang="en-GB" dirty="0" err="1" smtClean="0"/>
              <a:t>Markup</a:t>
            </a:r>
            <a:r>
              <a:rPr lang="en-GB" dirty="0" smtClean="0"/>
              <a:t> Language</a:t>
            </a:r>
          </a:p>
          <a:p>
            <a:pPr lvl="1"/>
            <a:r>
              <a:rPr lang="en-GB" dirty="0" smtClean="0"/>
              <a:t>XAML is a way of describing a UI using XML</a:t>
            </a:r>
          </a:p>
          <a:p>
            <a:pPr lvl="1"/>
            <a:r>
              <a:rPr lang="en-GB" dirty="0" smtClean="0"/>
              <a:t>This is a declarative way of expressing your UI</a:t>
            </a:r>
          </a:p>
          <a:p>
            <a:pPr lvl="1"/>
            <a:endParaRPr lang="en-GB" dirty="0" smtClean="0"/>
          </a:p>
          <a:p>
            <a:r>
              <a:rPr lang="en-GB" sz="3137" dirty="0"/>
              <a:t>XAML elements are objects in the </a:t>
            </a:r>
            <a:r>
              <a:rPr lang="en-GB" sz="3137" dirty="0" err="1"/>
              <a:t>Windows.UI.XAML</a:t>
            </a:r>
            <a:r>
              <a:rPr lang="en-GB" sz="3137" dirty="0"/>
              <a:t> namespace</a:t>
            </a:r>
          </a:p>
          <a:p>
            <a:pPr lvl="1"/>
            <a:r>
              <a:rPr lang="en-GB" dirty="0" smtClean="0"/>
              <a:t>XAML attributes map to setting properties on those objects</a:t>
            </a:r>
          </a:p>
        </p:txBody>
      </p:sp>
      <p:sp>
        <p:nvSpPr>
          <p:cNvPr id="5" name="Text Placeholder 4"/>
          <p:cNvSpPr>
            <a:spLocks noGrp="1"/>
          </p:cNvSpPr>
          <p:nvPr>
            <p:ph type="body" sz="quarter" idx="12"/>
          </p:nvPr>
        </p:nvSpPr>
        <p:spPr/>
        <p:txBody>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4" y="488296"/>
            <a:ext cx="3343384" cy="6061051"/>
          </a:xfrm>
          <a:prstGeom prst="rect">
            <a:avLst/>
          </a:prstGeom>
        </p:spPr>
      </p:pic>
    </p:spTree>
    <p:extLst>
      <p:ext uri="{BB962C8B-B14F-4D97-AF65-F5344CB8AC3E}">
        <p14:creationId xmlns:p14="http://schemas.microsoft.com/office/powerpoint/2010/main" val="166503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4691" t="6123" r="3826" b="11574"/>
          <a:stretch/>
        </p:blipFill>
        <p:spPr>
          <a:xfrm>
            <a:off x="5100130" y="1448217"/>
            <a:ext cx="2913381" cy="4780932"/>
          </a:xfrm>
          <a:prstGeom prst="rect">
            <a:avLst/>
          </a:prstGeom>
        </p:spPr>
      </p:pic>
      <p:sp>
        <p:nvSpPr>
          <p:cNvPr id="2" name="Title 1"/>
          <p:cNvSpPr>
            <a:spLocks noGrp="1"/>
          </p:cNvSpPr>
          <p:nvPr>
            <p:ph type="title"/>
          </p:nvPr>
        </p:nvSpPr>
        <p:spPr/>
        <p:txBody>
          <a:bodyPr/>
          <a:lstStyle/>
          <a:p>
            <a:r>
              <a:rPr lang="en-GB" dirty="0" smtClean="0"/>
              <a:t>XAML Display </a:t>
            </a:r>
            <a:r>
              <a:rPr lang="en-GB" dirty="0"/>
              <a:t>E</a:t>
            </a:r>
            <a:r>
              <a:rPr lang="en-GB" dirty="0" smtClean="0"/>
              <a:t>lements</a:t>
            </a:r>
            <a:endParaRPr lang="en-GB" dirty="0"/>
          </a:p>
        </p:txBody>
      </p:sp>
      <p:sp>
        <p:nvSpPr>
          <p:cNvPr id="3" name="Content Placeholder 2"/>
          <p:cNvSpPr>
            <a:spLocks noGrp="1"/>
          </p:cNvSpPr>
          <p:nvPr>
            <p:ph type="body" sz="quarter" idx="11"/>
          </p:nvPr>
        </p:nvSpPr>
        <p:spPr>
          <a:xfrm>
            <a:off x="838200" y="1447801"/>
            <a:ext cx="1887225" cy="2462213"/>
          </a:xfrm>
          <a:prstGeom prst="rect">
            <a:avLst/>
          </a:prstGeom>
        </p:spPr>
        <p:txBody>
          <a:bodyPr>
            <a:noAutofit/>
          </a:bodyPr>
          <a:lstStyle/>
          <a:p>
            <a:pPr marL="0" indent="0" algn="r">
              <a:buNone/>
            </a:pPr>
            <a:r>
              <a:rPr lang="en-GB" sz="3137" dirty="0" err="1"/>
              <a:t>TextBlock</a:t>
            </a:r>
            <a:endParaRPr lang="en-GB" sz="3137" dirty="0"/>
          </a:p>
          <a:p>
            <a:pPr marL="0" indent="0" algn="r">
              <a:buNone/>
            </a:pPr>
            <a:r>
              <a:rPr lang="en-GB" sz="3137" dirty="0" err="1" smtClean="0"/>
              <a:t>TextBlock</a:t>
            </a:r>
            <a:r>
              <a:rPr lang="en-GB" sz="3137" dirty="0" smtClean="0"/>
              <a:t/>
            </a:r>
            <a:br>
              <a:rPr lang="en-GB" sz="3137" dirty="0" smtClean="0"/>
            </a:br>
            <a:endParaRPr lang="en-GB" sz="3137" dirty="0"/>
          </a:p>
          <a:p>
            <a:pPr marL="0" indent="0" algn="r">
              <a:buNone/>
            </a:pPr>
            <a:r>
              <a:rPr lang="en-GB" sz="3137" dirty="0"/>
              <a:t>Image</a:t>
            </a:r>
          </a:p>
          <a:p>
            <a:pPr marL="0" indent="0" algn="r">
              <a:buNone/>
            </a:pPr>
            <a:endParaRPr lang="en-GB" sz="3137" dirty="0"/>
          </a:p>
          <a:p>
            <a:pPr marL="0" indent="0" algn="r">
              <a:buNone/>
            </a:pPr>
            <a:r>
              <a:rPr lang="en-GB" sz="3137" dirty="0" err="1"/>
              <a:t>TextBlock</a:t>
            </a:r>
            <a:endParaRPr lang="en-GB" sz="3137" dirty="0"/>
          </a:p>
          <a:p>
            <a:pPr marL="0" indent="0" algn="r">
              <a:buNone/>
            </a:pPr>
            <a:r>
              <a:rPr lang="en-GB" sz="3137" dirty="0" err="1"/>
              <a:t>TextBlock</a:t>
            </a:r>
            <a:endParaRPr lang="en-GB" sz="3137" dirty="0"/>
          </a:p>
          <a:p>
            <a:pPr marL="0" indent="0" algn="r">
              <a:buNone/>
            </a:pPr>
            <a:r>
              <a:rPr lang="en-GB" sz="3137" dirty="0" err="1"/>
              <a:t>TextBlock</a:t>
            </a:r>
            <a:endParaRPr lang="en-GB" sz="3137" dirty="0"/>
          </a:p>
        </p:txBody>
      </p:sp>
      <p:sp>
        <p:nvSpPr>
          <p:cNvPr id="5" name="Text Placeholder 4"/>
          <p:cNvSpPr>
            <a:spLocks noGrp="1"/>
          </p:cNvSpPr>
          <p:nvPr>
            <p:ph type="body" sz="quarter" idx="12"/>
          </p:nvPr>
        </p:nvSpPr>
        <p:spPr/>
        <p:txBody>
          <a:bodyPr/>
          <a:lstStyle/>
          <a:p>
            <a:endParaRPr lang="en-US"/>
          </a:p>
        </p:txBody>
      </p:sp>
      <p:cxnSp>
        <p:nvCxnSpPr>
          <p:cNvPr id="7" name="Straight Arrow Connector 6"/>
          <p:cNvCxnSpPr/>
          <p:nvPr/>
        </p:nvCxnSpPr>
        <p:spPr>
          <a:xfrm>
            <a:off x="2725426" y="1769767"/>
            <a:ext cx="2374704" cy="18965"/>
          </a:xfrm>
          <a:prstGeom prst="straightConnector1">
            <a:avLst/>
          </a:prstGeom>
          <a:noFill/>
          <a:ln w="28575">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Arrow Connector 7"/>
          <p:cNvCxnSpPr/>
          <p:nvPr/>
        </p:nvCxnSpPr>
        <p:spPr>
          <a:xfrm>
            <a:off x="2727585" y="2183980"/>
            <a:ext cx="2372546" cy="185"/>
          </a:xfrm>
          <a:prstGeom prst="straightConnector1">
            <a:avLst/>
          </a:prstGeom>
          <a:noFill/>
          <a:ln w="28575">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Arrow Connector 10"/>
          <p:cNvCxnSpPr/>
          <p:nvPr/>
        </p:nvCxnSpPr>
        <p:spPr>
          <a:xfrm>
            <a:off x="2725426" y="3279596"/>
            <a:ext cx="2374704" cy="0"/>
          </a:xfrm>
          <a:prstGeom prst="straightConnector1">
            <a:avLst/>
          </a:prstGeom>
          <a:noFill/>
          <a:ln w="28575">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Arrow Connector 12"/>
          <p:cNvCxnSpPr/>
          <p:nvPr/>
        </p:nvCxnSpPr>
        <p:spPr>
          <a:xfrm>
            <a:off x="2725426" y="4375028"/>
            <a:ext cx="2374704" cy="25099"/>
          </a:xfrm>
          <a:prstGeom prst="straightConnector1">
            <a:avLst/>
          </a:prstGeom>
          <a:noFill/>
          <a:ln w="28575">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Arrow Connector 17"/>
          <p:cNvCxnSpPr/>
          <p:nvPr/>
        </p:nvCxnSpPr>
        <p:spPr>
          <a:xfrm>
            <a:off x="2725426" y="4923041"/>
            <a:ext cx="3146468" cy="1066126"/>
          </a:xfrm>
          <a:prstGeom prst="straightConnector1">
            <a:avLst/>
          </a:prstGeom>
          <a:noFill/>
          <a:ln w="28575">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p:cNvCxnSpPr/>
          <p:nvPr/>
        </p:nvCxnSpPr>
        <p:spPr>
          <a:xfrm>
            <a:off x="2725426" y="5371254"/>
            <a:ext cx="2374704" cy="647220"/>
          </a:xfrm>
          <a:prstGeom prst="straightConnector1">
            <a:avLst/>
          </a:prstGeom>
          <a:noFill/>
          <a:ln w="28575">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nvGrpSpPr>
          <p:cNvPr id="48" name="Group 47"/>
          <p:cNvGrpSpPr/>
          <p:nvPr/>
        </p:nvGrpSpPr>
        <p:grpSpPr>
          <a:xfrm>
            <a:off x="5100131" y="921092"/>
            <a:ext cx="6481492" cy="5308057"/>
            <a:chOff x="5202398" y="939065"/>
            <a:chExt cx="6611459" cy="5414495"/>
          </a:xfrm>
        </p:grpSpPr>
        <p:sp>
          <p:nvSpPr>
            <p:cNvPr id="32" name="Rectangle 31"/>
            <p:cNvSpPr/>
            <p:nvPr/>
          </p:nvSpPr>
          <p:spPr bwMode="auto">
            <a:xfrm>
              <a:off x="5202398" y="1476760"/>
              <a:ext cx="2971800" cy="48768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8283418" y="939065"/>
              <a:ext cx="3530439" cy="627864"/>
            </a:xfrm>
            <a:prstGeom prst="rect">
              <a:avLst/>
            </a:prstGeom>
            <a:noFill/>
          </p:spPr>
          <p:txBody>
            <a:bodyPr wrap="square" lIns="179285" tIns="143428" rIns="179285" bIns="143428" rtlCol="0">
              <a:spAutoFit/>
            </a:bodyPr>
            <a:lstStyle/>
            <a:p>
              <a:pPr>
                <a:lnSpc>
                  <a:spcPct val="90000"/>
                </a:lnSpc>
              </a:pPr>
              <a:r>
                <a:rPr lang="en-GB" sz="2353" dirty="0">
                  <a:gradFill>
                    <a:gsLst>
                      <a:gs pos="2917">
                        <a:schemeClr val="tx1"/>
                      </a:gs>
                      <a:gs pos="30000">
                        <a:schemeClr val="tx1"/>
                      </a:gs>
                    </a:gsLst>
                    <a:lin ang="5400000" scaled="0"/>
                  </a:gradFill>
                </a:rPr>
                <a:t>Grid </a:t>
              </a:r>
              <a:r>
                <a:rPr lang="en-GB" sz="1961" dirty="0">
                  <a:gradFill>
                    <a:gsLst>
                      <a:gs pos="2917">
                        <a:schemeClr val="tx1"/>
                      </a:gs>
                      <a:gs pos="30000">
                        <a:schemeClr val="tx1"/>
                      </a:gs>
                    </a:gsLst>
                    <a:lin ang="5400000" scaled="0"/>
                  </a:gradFill>
                </a:rPr>
                <a:t>(Page Container)</a:t>
              </a:r>
            </a:p>
          </p:txBody>
        </p:sp>
        <p:cxnSp>
          <p:nvCxnSpPr>
            <p:cNvPr id="35" name="Straight Connector 34"/>
            <p:cNvCxnSpPr/>
            <p:nvPr/>
          </p:nvCxnSpPr>
          <p:spPr>
            <a:xfrm flipV="1">
              <a:off x="7871282" y="1211262"/>
              <a:ext cx="556755" cy="265498"/>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5199576" y="1302358"/>
            <a:ext cx="6558732" cy="1080813"/>
            <a:chOff x="5303838" y="1327976"/>
            <a:chExt cx="6690248" cy="1102486"/>
          </a:xfrm>
        </p:grpSpPr>
        <p:sp>
          <p:nvSpPr>
            <p:cNvPr id="36" name="Rectangle 35"/>
            <p:cNvSpPr/>
            <p:nvPr/>
          </p:nvSpPr>
          <p:spPr bwMode="auto">
            <a:xfrm>
              <a:off x="5303838" y="1629160"/>
              <a:ext cx="2743200" cy="8013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p:cNvCxnSpPr>
              <a:stCxn id="36" idx="3"/>
            </p:cNvCxnSpPr>
            <p:nvPr/>
          </p:nvCxnSpPr>
          <p:spPr>
            <a:xfrm flipV="1">
              <a:off x="8047038" y="1629160"/>
              <a:ext cx="543769" cy="400651"/>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463647" y="1327976"/>
              <a:ext cx="3530439" cy="904863"/>
            </a:xfrm>
            <a:prstGeom prst="rect">
              <a:avLst/>
            </a:prstGeom>
            <a:noFill/>
          </p:spPr>
          <p:txBody>
            <a:bodyPr wrap="square" lIns="179285" tIns="143428" rIns="179285" bIns="143428" rtlCol="0">
              <a:spAutoFit/>
            </a:bodyPr>
            <a:lstStyle/>
            <a:p>
              <a:pPr>
                <a:lnSpc>
                  <a:spcPct val="90000"/>
                </a:lnSpc>
              </a:pPr>
              <a:r>
                <a:rPr lang="en-GB" sz="2353" dirty="0" err="1">
                  <a:gradFill>
                    <a:gsLst>
                      <a:gs pos="2917">
                        <a:schemeClr val="tx1"/>
                      </a:gs>
                      <a:gs pos="30000">
                        <a:schemeClr val="tx1"/>
                      </a:gs>
                    </a:gsLst>
                    <a:lin ang="5400000" scaled="0"/>
                  </a:gradFill>
                </a:rPr>
                <a:t>StackPanel</a:t>
              </a:r>
              <a:r>
                <a:rPr lang="en-GB" sz="2353" dirty="0">
                  <a:gradFill>
                    <a:gsLst>
                      <a:gs pos="2917">
                        <a:schemeClr val="tx1"/>
                      </a:gs>
                      <a:gs pos="30000">
                        <a:schemeClr val="tx1"/>
                      </a:gs>
                    </a:gsLst>
                    <a:lin ang="5400000" scaled="0"/>
                  </a:gradFill>
                </a:rPr>
                <a:t> </a:t>
              </a:r>
              <a:r>
                <a:rPr lang="en-GB" sz="1961" dirty="0">
                  <a:gradFill>
                    <a:gsLst>
                      <a:gs pos="2917">
                        <a:schemeClr val="tx1"/>
                      </a:gs>
                      <a:gs pos="30000">
                        <a:schemeClr val="tx1"/>
                      </a:gs>
                    </a:gsLst>
                    <a:lin ang="5400000" scaled="0"/>
                  </a:gradFill>
                </a:rPr>
                <a:t>(stacks controls vertically)</a:t>
              </a:r>
            </a:p>
          </p:txBody>
        </p:sp>
      </p:grpSp>
      <p:grpSp>
        <p:nvGrpSpPr>
          <p:cNvPr id="50" name="Group 49"/>
          <p:cNvGrpSpPr/>
          <p:nvPr/>
        </p:nvGrpSpPr>
        <p:grpSpPr>
          <a:xfrm>
            <a:off x="5199577" y="2243886"/>
            <a:ext cx="6558731" cy="3921875"/>
            <a:chOff x="5303838" y="2288383"/>
            <a:chExt cx="6690247" cy="4000517"/>
          </a:xfrm>
        </p:grpSpPr>
        <p:sp>
          <p:nvSpPr>
            <p:cNvPr id="41" name="Rectangle 40"/>
            <p:cNvSpPr/>
            <p:nvPr/>
          </p:nvSpPr>
          <p:spPr bwMode="auto">
            <a:xfrm>
              <a:off x="5303838" y="2508900"/>
              <a:ext cx="2743200" cy="37800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p:cNvCxnSpPr/>
            <p:nvPr/>
          </p:nvCxnSpPr>
          <p:spPr>
            <a:xfrm flipV="1">
              <a:off x="8034052" y="2580420"/>
              <a:ext cx="556755" cy="265498"/>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463646" y="2288383"/>
              <a:ext cx="3530439" cy="1181862"/>
            </a:xfrm>
            <a:prstGeom prst="rect">
              <a:avLst/>
            </a:prstGeom>
            <a:noFill/>
          </p:spPr>
          <p:txBody>
            <a:bodyPr wrap="square" lIns="179285" tIns="143428" rIns="179285" bIns="143428" rtlCol="0">
              <a:spAutoFit/>
            </a:bodyPr>
            <a:lstStyle/>
            <a:p>
              <a:pPr>
                <a:lnSpc>
                  <a:spcPct val="90000"/>
                </a:lnSpc>
              </a:pPr>
              <a:r>
                <a:rPr lang="en-GB" sz="2353" dirty="0">
                  <a:gradFill>
                    <a:gsLst>
                      <a:gs pos="2917">
                        <a:schemeClr val="tx1"/>
                      </a:gs>
                      <a:gs pos="30000">
                        <a:schemeClr val="tx1"/>
                      </a:gs>
                    </a:gsLst>
                    <a:lin ang="5400000" scaled="0"/>
                  </a:gradFill>
                </a:rPr>
                <a:t>Grid </a:t>
              </a:r>
              <a:r>
                <a:rPr lang="en-GB" sz="1961" dirty="0">
                  <a:gradFill>
                    <a:gsLst>
                      <a:gs pos="2917">
                        <a:schemeClr val="tx1"/>
                      </a:gs>
                      <a:gs pos="30000">
                        <a:schemeClr val="tx1"/>
                      </a:gs>
                    </a:gsLst>
                    <a:lin ang="5400000" scaled="0"/>
                  </a:gradFill>
                </a:rPr>
                <a:t>(lays out content in rows and/or columns) – in this case three rows</a:t>
              </a:r>
            </a:p>
          </p:txBody>
        </p:sp>
      </p:grpSp>
      <p:grpSp>
        <p:nvGrpSpPr>
          <p:cNvPr id="51" name="Group 50"/>
          <p:cNvGrpSpPr/>
          <p:nvPr/>
        </p:nvGrpSpPr>
        <p:grpSpPr>
          <a:xfrm>
            <a:off x="5239530" y="5593936"/>
            <a:ext cx="6561371" cy="887075"/>
            <a:chOff x="5344593" y="5705609"/>
            <a:chExt cx="6692940" cy="904863"/>
          </a:xfrm>
        </p:grpSpPr>
        <p:sp>
          <p:nvSpPr>
            <p:cNvPr id="44" name="Rectangle 43"/>
            <p:cNvSpPr/>
            <p:nvPr/>
          </p:nvSpPr>
          <p:spPr bwMode="auto">
            <a:xfrm>
              <a:off x="5344593" y="6052992"/>
              <a:ext cx="2628000" cy="1980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Connector 44"/>
            <p:cNvCxnSpPr/>
            <p:nvPr/>
          </p:nvCxnSpPr>
          <p:spPr>
            <a:xfrm flipV="1">
              <a:off x="7936575" y="6175105"/>
              <a:ext cx="654232" cy="10636"/>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507094" y="5705609"/>
              <a:ext cx="3530439" cy="904863"/>
            </a:xfrm>
            <a:prstGeom prst="rect">
              <a:avLst/>
            </a:prstGeom>
            <a:noFill/>
          </p:spPr>
          <p:txBody>
            <a:bodyPr wrap="square" lIns="179285" tIns="143428" rIns="179285" bIns="143428" rtlCol="0">
              <a:spAutoFit/>
            </a:bodyPr>
            <a:lstStyle/>
            <a:p>
              <a:pPr>
                <a:lnSpc>
                  <a:spcPct val="90000"/>
                </a:lnSpc>
              </a:pPr>
              <a:r>
                <a:rPr lang="en-GB" sz="2353" dirty="0" err="1">
                  <a:gradFill>
                    <a:gsLst>
                      <a:gs pos="2917">
                        <a:schemeClr val="tx1"/>
                      </a:gs>
                      <a:gs pos="30000">
                        <a:schemeClr val="tx1"/>
                      </a:gs>
                    </a:gsLst>
                    <a:lin ang="5400000" scaled="0"/>
                  </a:gradFill>
                </a:rPr>
                <a:t>StackPanel</a:t>
              </a:r>
              <a:r>
                <a:rPr lang="en-GB" sz="2353" dirty="0">
                  <a:gradFill>
                    <a:gsLst>
                      <a:gs pos="2917">
                        <a:schemeClr val="tx1"/>
                      </a:gs>
                      <a:gs pos="30000">
                        <a:schemeClr val="tx1"/>
                      </a:gs>
                    </a:gsLst>
                    <a:lin ang="5400000" scaled="0"/>
                  </a:gradFill>
                </a:rPr>
                <a:t> </a:t>
              </a:r>
              <a:r>
                <a:rPr lang="en-GB" sz="1961" dirty="0">
                  <a:gradFill>
                    <a:gsLst>
                      <a:gs pos="2917">
                        <a:schemeClr val="tx1"/>
                      </a:gs>
                      <a:gs pos="30000">
                        <a:schemeClr val="tx1"/>
                      </a:gs>
                    </a:gsLst>
                    <a:lin ang="5400000" scaled="0"/>
                  </a:gradFill>
                </a:rPr>
                <a:t>(stacks controls horizontally)</a:t>
              </a:r>
            </a:p>
          </p:txBody>
        </p:sp>
      </p:grpSp>
    </p:spTree>
    <p:extLst>
      <p:ext uri="{BB962C8B-B14F-4D97-AF65-F5344CB8AC3E}">
        <p14:creationId xmlns:p14="http://schemas.microsoft.com/office/powerpoint/2010/main" val="246303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prstGeom prst="rect">
            <a:avLst/>
          </a:prstGeom>
        </p:spPr>
        <p:txBody>
          <a:bodyPr/>
          <a:lstStyle/>
          <a:p>
            <a:r>
              <a:rPr lang="en-GB" dirty="0" smtClean="0"/>
              <a:t>Each of the elements has properties that define how it appears on the screen</a:t>
            </a:r>
          </a:p>
          <a:p>
            <a:pPr lvl="1"/>
            <a:r>
              <a:rPr lang="en-GB" dirty="0" smtClean="0"/>
              <a:t>Position on the screen</a:t>
            </a:r>
          </a:p>
          <a:p>
            <a:pPr lvl="1"/>
            <a:r>
              <a:rPr lang="en-GB" dirty="0" smtClean="0"/>
              <a:t>Height and width</a:t>
            </a:r>
          </a:p>
          <a:p>
            <a:pPr lvl="1"/>
            <a:r>
              <a:rPr lang="en-GB" dirty="0" smtClean="0"/>
              <a:t>Font </a:t>
            </a:r>
            <a:r>
              <a:rPr lang="en-GB" dirty="0" err="1" smtClean="0"/>
              <a:t>color</a:t>
            </a:r>
            <a:r>
              <a:rPr lang="en-GB" dirty="0" smtClean="0"/>
              <a:t> and size etc..</a:t>
            </a:r>
          </a:p>
          <a:p>
            <a:pPr lvl="1"/>
            <a:endParaRPr lang="en-GB" dirty="0" smtClean="0"/>
          </a:p>
          <a:p>
            <a:r>
              <a:rPr lang="en-GB" dirty="0" smtClean="0"/>
              <a:t>These values are used by XAML when the elements are drawn</a:t>
            </a:r>
          </a:p>
        </p:txBody>
      </p:sp>
      <p:sp>
        <p:nvSpPr>
          <p:cNvPr id="2" name="Title 1"/>
          <p:cNvSpPr>
            <a:spLocks noGrp="1"/>
          </p:cNvSpPr>
          <p:nvPr>
            <p:ph type="title"/>
          </p:nvPr>
        </p:nvSpPr>
        <p:spPr/>
        <p:txBody>
          <a:bodyPr/>
          <a:lstStyle/>
          <a:p>
            <a:r>
              <a:rPr lang="en-GB" smtClean="0"/>
              <a:t>Display Element Properties</a:t>
            </a:r>
            <a:endParaRPr lang="en-GB" dirty="0"/>
          </a:p>
        </p:txBody>
      </p:sp>
    </p:spTree>
    <p:extLst>
      <p:ext uri="{BB962C8B-B14F-4D97-AF65-F5344CB8AC3E}">
        <p14:creationId xmlns:p14="http://schemas.microsoft.com/office/powerpoint/2010/main" val="27809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448021"/>
            <a:ext cx="10515600" cy="1975926"/>
          </a:xfrm>
        </p:spPr>
        <p:txBody>
          <a:bodyPr/>
          <a:lstStyle/>
          <a:p>
            <a:r>
              <a:rPr lang="en-US" dirty="0" smtClean="0"/>
              <a:t>Containers for other elements</a:t>
            </a:r>
          </a:p>
          <a:p>
            <a:pPr lvl="1"/>
            <a:r>
              <a:rPr lang="en-US" dirty="0" smtClean="0"/>
              <a:t>Elements inside the panel are called “Children”</a:t>
            </a:r>
          </a:p>
          <a:p>
            <a:pPr lvl="1"/>
            <a:r>
              <a:rPr lang="en-US" dirty="0" smtClean="0"/>
              <a:t>You can nest panels</a:t>
            </a:r>
          </a:p>
          <a:p>
            <a:pPr lvl="1"/>
            <a:endParaRPr lang="en-US" dirty="0" smtClean="0"/>
          </a:p>
          <a:p>
            <a:r>
              <a:rPr lang="en-US" dirty="0" smtClean="0"/>
              <a:t>The panel controls how the children are positioned</a:t>
            </a:r>
          </a:p>
          <a:p>
            <a:pPr lvl="1"/>
            <a:r>
              <a:rPr lang="en-US" dirty="0" smtClean="0"/>
              <a:t>More on that when we discuss the layout process</a:t>
            </a:r>
          </a:p>
          <a:p>
            <a:pPr lvl="1"/>
            <a:endParaRPr lang="en-US" dirty="0" smtClean="0"/>
          </a:p>
          <a:p>
            <a:r>
              <a:rPr lang="en-US" dirty="0" smtClean="0"/>
              <a:t>Several panels included</a:t>
            </a:r>
          </a:p>
          <a:p>
            <a:pPr lvl="1"/>
            <a:r>
              <a:rPr lang="en-US" dirty="0" smtClean="0"/>
              <a:t>Border, Canvas, </a:t>
            </a:r>
            <a:r>
              <a:rPr lang="en-US" dirty="0" err="1" smtClean="0"/>
              <a:t>StackPanel</a:t>
            </a:r>
            <a:r>
              <a:rPr lang="en-US" dirty="0" smtClean="0"/>
              <a:t> and Grid cover most common uses</a:t>
            </a:r>
            <a:endParaRPr lang="en-US" dirty="0"/>
          </a:p>
        </p:txBody>
      </p:sp>
      <p:sp>
        <p:nvSpPr>
          <p:cNvPr id="3" name="Title 2"/>
          <p:cNvSpPr>
            <a:spLocks noGrp="1"/>
          </p:cNvSpPr>
          <p:nvPr>
            <p:ph type="title"/>
          </p:nvPr>
        </p:nvSpPr>
        <p:spPr/>
        <p:txBody>
          <a:bodyPr/>
          <a:lstStyle/>
          <a:p>
            <a:r>
              <a:rPr lang="en-US" sz="4400" dirty="0" smtClean="0"/>
              <a:t>Panel Controls: Canvas, </a:t>
            </a:r>
            <a:r>
              <a:rPr lang="en-US" sz="4400" dirty="0" err="1" smtClean="0"/>
              <a:t>StackPanel</a:t>
            </a:r>
            <a:r>
              <a:rPr lang="en-US" sz="4400" dirty="0" smtClean="0"/>
              <a:t>, Grid…</a:t>
            </a:r>
            <a:endParaRPr lang="en-US" sz="4400" dirty="0"/>
          </a:p>
        </p:txBody>
      </p:sp>
    </p:spTree>
    <p:extLst>
      <p:ext uri="{BB962C8B-B14F-4D97-AF65-F5344CB8AC3E}">
        <p14:creationId xmlns:p14="http://schemas.microsoft.com/office/powerpoint/2010/main" val="184257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708976"/>
            <a:ext cx="10515600" cy="4744376"/>
          </a:xfrm>
        </p:spPr>
        <p:txBody>
          <a:bodyPr/>
          <a:lstStyle/>
          <a:p>
            <a:r>
              <a:rPr lang="en-US" sz="1372" dirty="0">
                <a:latin typeface="Consolas" panose="020B0609020204030204" pitchFamily="49" charset="0"/>
                <a:cs typeface="Consolas" panose="020B0609020204030204" pitchFamily="49" charset="0"/>
              </a:rPr>
              <a:t>&lt;</a:t>
            </a:r>
            <a:r>
              <a:rPr lang="en-US" sz="1372" dirty="0" err="1">
                <a:solidFill>
                  <a:srgbClr val="C00000"/>
                </a:solidFill>
                <a:latin typeface="Consolas" panose="020B0609020204030204" pitchFamily="49" charset="0"/>
                <a:cs typeface="Consolas" panose="020B0609020204030204" pitchFamily="49" charset="0"/>
              </a:rPr>
              <a:t>StackPanel</a:t>
            </a:r>
            <a:r>
              <a:rPr lang="en-US" sz="1372" dirty="0">
                <a:solidFill>
                  <a:srgbClr val="C00000"/>
                </a:solidFill>
                <a:latin typeface="Consolas" panose="020B0609020204030204" pitchFamily="49" charset="0"/>
                <a:cs typeface="Consolas" panose="020B0609020204030204" pitchFamily="49" charset="0"/>
              </a:rPr>
              <a:t> </a:t>
            </a:r>
            <a:r>
              <a:rPr lang="en-US" sz="1372" dirty="0">
                <a:latin typeface="Consolas" panose="020B0609020204030204" pitchFamily="49" charset="0"/>
                <a:cs typeface="Consolas" panose="020B0609020204030204" pitchFamily="49" charset="0"/>
              </a:rPr>
              <a:t>Width="400" Background="</a:t>
            </a:r>
            <a:r>
              <a:rPr lang="en-US" sz="1372" dirty="0" err="1">
                <a:latin typeface="Consolas" panose="020B0609020204030204" pitchFamily="49" charset="0"/>
                <a:cs typeface="Consolas" panose="020B0609020204030204" pitchFamily="49" charset="0"/>
              </a:rPr>
              <a:t>MidnightBlue</a:t>
            </a:r>
            <a:r>
              <a:rPr lang="en-US" sz="1372" dirty="0" smtClean="0">
                <a:latin typeface="Consolas" panose="020B0609020204030204" pitchFamily="49" charset="0"/>
                <a:cs typeface="Consolas" panose="020B0609020204030204" pitchFamily="49" charset="0"/>
              </a:rPr>
              <a:t>"&gt;</a:t>
            </a:r>
            <a:br>
              <a:rPr lang="en-US" sz="1372" dirty="0" smtClean="0">
                <a:latin typeface="Consolas" panose="020B0609020204030204" pitchFamily="49" charset="0"/>
                <a:cs typeface="Consolas" panose="020B0609020204030204" pitchFamily="49" charset="0"/>
              </a:rPr>
            </a:br>
            <a:r>
              <a:rPr lang="en-US" sz="1372" dirty="0" smtClean="0">
                <a:latin typeface="Consolas" panose="020B0609020204030204" pitchFamily="49" charset="0"/>
                <a:cs typeface="Consolas" panose="020B0609020204030204" pitchFamily="49" charset="0"/>
              </a:rPr>
              <a:t>    &lt;</a:t>
            </a:r>
            <a:r>
              <a:rPr lang="en-US" sz="1372" dirty="0" err="1">
                <a:solidFill>
                  <a:srgbClr val="C00000"/>
                </a:solidFill>
                <a:latin typeface="Consolas" panose="020B0609020204030204" pitchFamily="49" charset="0"/>
                <a:cs typeface="Consolas" panose="020B0609020204030204" pitchFamily="49" charset="0"/>
              </a:rPr>
              <a:t>TextBlock</a:t>
            </a:r>
            <a:r>
              <a:rPr lang="en-US" sz="1372" dirty="0">
                <a:solidFill>
                  <a:srgbClr val="C00000"/>
                </a:solidFill>
                <a:latin typeface="Consolas" panose="020B0609020204030204" pitchFamily="49" charset="0"/>
                <a:cs typeface="Consolas" panose="020B0609020204030204" pitchFamily="49" charset="0"/>
              </a:rPr>
              <a:t> </a:t>
            </a:r>
            <a:r>
              <a:rPr lang="en-US" sz="1372" dirty="0">
                <a:latin typeface="Consolas" panose="020B0609020204030204" pitchFamily="49" charset="0"/>
                <a:cs typeface="Consolas" panose="020B0609020204030204" pitchFamily="49" charset="0"/>
              </a:rPr>
              <a:t>Text="Item 1" </a:t>
            </a:r>
            <a:r>
              <a:rPr lang="en-US" sz="1372" dirty="0" err="1">
                <a:latin typeface="Consolas" panose="020B0609020204030204" pitchFamily="49" charset="0"/>
                <a:cs typeface="Consolas" panose="020B0609020204030204" pitchFamily="49" charset="0"/>
              </a:rPr>
              <a:t>FontSize</a:t>
            </a:r>
            <a:r>
              <a:rPr lang="en-US" sz="1372" dirty="0">
                <a:latin typeface="Consolas" panose="020B0609020204030204" pitchFamily="49" charset="0"/>
                <a:cs typeface="Consolas" panose="020B0609020204030204" pitchFamily="49" charset="0"/>
              </a:rPr>
              <a:t>="40" Margin="10</a:t>
            </a:r>
            <a:r>
              <a:rPr lang="en-US" sz="1372" dirty="0" smtClean="0">
                <a:latin typeface="Consolas" panose="020B0609020204030204" pitchFamily="49" charset="0"/>
                <a:cs typeface="Consolas" panose="020B0609020204030204" pitchFamily="49" charset="0"/>
              </a:rPr>
              <a:t>"/&gt;</a:t>
            </a:r>
            <a:br>
              <a:rPr lang="en-US" sz="1372" dirty="0" smtClean="0">
                <a:latin typeface="Consolas" panose="020B0609020204030204" pitchFamily="49" charset="0"/>
                <a:cs typeface="Consolas" panose="020B0609020204030204" pitchFamily="49" charset="0"/>
              </a:rPr>
            </a:br>
            <a:r>
              <a:rPr lang="en-US" sz="1372" dirty="0" smtClean="0">
                <a:latin typeface="Consolas" panose="020B0609020204030204" pitchFamily="49" charset="0"/>
                <a:cs typeface="Consolas" panose="020B0609020204030204" pitchFamily="49" charset="0"/>
              </a:rPr>
              <a:t>    </a:t>
            </a:r>
            <a:r>
              <a:rPr lang="en-US" sz="1372" dirty="0">
                <a:latin typeface="Consolas" panose="020B0609020204030204" pitchFamily="49" charset="0"/>
                <a:cs typeface="Consolas" panose="020B0609020204030204" pitchFamily="49" charset="0"/>
              </a:rPr>
              <a:t>&lt;</a:t>
            </a:r>
            <a:r>
              <a:rPr lang="en-US" sz="1372" dirty="0">
                <a:solidFill>
                  <a:srgbClr val="C00000"/>
                </a:solidFill>
                <a:latin typeface="Consolas" panose="020B0609020204030204" pitchFamily="49" charset="0"/>
                <a:cs typeface="Consolas" panose="020B0609020204030204" pitchFamily="49" charset="0"/>
              </a:rPr>
              <a:t>Rectangle</a:t>
            </a:r>
            <a:r>
              <a:rPr lang="en-US" sz="1372" dirty="0">
                <a:latin typeface="Consolas" panose="020B0609020204030204" pitchFamily="49" charset="0"/>
                <a:cs typeface="Consolas" panose="020B0609020204030204" pitchFamily="49" charset="0"/>
              </a:rPr>
              <a:t> Width="200" Height="50" </a:t>
            </a:r>
            <a:r>
              <a:rPr lang="en-US" sz="1372" dirty="0" smtClean="0">
                <a:latin typeface="Consolas" panose="020B0609020204030204" pitchFamily="49" charset="0"/>
                <a:cs typeface="Consolas" panose="020B0609020204030204" pitchFamily="49" charset="0"/>
              </a:rPr>
              <a:t/>
            </a:r>
            <a:br>
              <a:rPr lang="en-US" sz="1372" dirty="0" smtClean="0">
                <a:latin typeface="Consolas" panose="020B0609020204030204" pitchFamily="49" charset="0"/>
                <a:cs typeface="Consolas" panose="020B0609020204030204" pitchFamily="49" charset="0"/>
              </a:rPr>
            </a:br>
            <a:r>
              <a:rPr lang="en-US" sz="1372" dirty="0" smtClean="0">
                <a:latin typeface="Consolas" panose="020B0609020204030204" pitchFamily="49" charset="0"/>
                <a:cs typeface="Consolas" panose="020B0609020204030204" pitchFamily="49" charset="0"/>
              </a:rPr>
              <a:t>               </a:t>
            </a:r>
            <a:r>
              <a:rPr lang="en-US" sz="1372" b="1" dirty="0" err="1">
                <a:solidFill>
                  <a:schemeClr val="accent3"/>
                </a:solidFill>
                <a:latin typeface="Consolas" panose="020B0609020204030204" pitchFamily="49" charset="0"/>
                <a:cs typeface="Consolas" panose="020B0609020204030204" pitchFamily="49" charset="0"/>
              </a:rPr>
              <a:t>HorizontalAlignment</a:t>
            </a:r>
            <a:r>
              <a:rPr lang="en-US" sz="1372" b="1" dirty="0">
                <a:solidFill>
                  <a:schemeClr val="accent3"/>
                </a:solidFill>
                <a:latin typeface="Consolas" panose="020B0609020204030204" pitchFamily="49" charset="0"/>
                <a:cs typeface="Consolas" panose="020B0609020204030204" pitchFamily="49" charset="0"/>
              </a:rPr>
              <a:t>="Center"</a:t>
            </a:r>
            <a:r>
              <a:rPr lang="en-US" sz="1372" dirty="0">
                <a:latin typeface="Consolas" panose="020B0609020204030204" pitchFamily="49" charset="0"/>
                <a:cs typeface="Consolas" panose="020B0609020204030204" pitchFamily="49" charset="0"/>
              </a:rPr>
              <a:t> Fill="Red</a:t>
            </a:r>
            <a:r>
              <a:rPr lang="en-US" sz="1372" dirty="0" smtClean="0">
                <a:latin typeface="Consolas" panose="020B0609020204030204" pitchFamily="49" charset="0"/>
                <a:cs typeface="Consolas" panose="020B0609020204030204" pitchFamily="49" charset="0"/>
              </a:rPr>
              <a:t>"/&gt;</a:t>
            </a:r>
            <a:br>
              <a:rPr lang="en-US" sz="1372" dirty="0" smtClean="0">
                <a:latin typeface="Consolas" panose="020B0609020204030204" pitchFamily="49" charset="0"/>
                <a:cs typeface="Consolas" panose="020B0609020204030204" pitchFamily="49" charset="0"/>
              </a:rPr>
            </a:br>
            <a:r>
              <a:rPr lang="en-US" sz="1372" dirty="0" smtClean="0">
                <a:latin typeface="Consolas" panose="020B0609020204030204" pitchFamily="49" charset="0"/>
                <a:cs typeface="Consolas" panose="020B0609020204030204" pitchFamily="49" charset="0"/>
              </a:rPr>
              <a:t>    </a:t>
            </a:r>
            <a:r>
              <a:rPr lang="en-US" sz="1372" dirty="0">
                <a:latin typeface="Consolas" panose="020B0609020204030204" pitchFamily="49" charset="0"/>
                <a:cs typeface="Consolas" panose="020B0609020204030204" pitchFamily="49" charset="0"/>
              </a:rPr>
              <a:t>&lt;</a:t>
            </a:r>
            <a:r>
              <a:rPr lang="en-US" sz="1372" dirty="0">
                <a:solidFill>
                  <a:srgbClr val="C00000"/>
                </a:solidFill>
                <a:latin typeface="Consolas" panose="020B0609020204030204" pitchFamily="49" charset="0"/>
                <a:cs typeface="Consolas" panose="020B0609020204030204" pitchFamily="49" charset="0"/>
              </a:rPr>
              <a:t>Rectangle</a:t>
            </a:r>
            <a:r>
              <a:rPr lang="en-US" sz="1372" dirty="0">
                <a:latin typeface="Consolas" panose="020B0609020204030204" pitchFamily="49" charset="0"/>
                <a:cs typeface="Consolas" panose="020B0609020204030204" pitchFamily="49" charset="0"/>
              </a:rPr>
              <a:t> Width="200" Height="50" </a:t>
            </a:r>
            <a:r>
              <a:rPr lang="en-US" sz="1372" dirty="0" err="1">
                <a:latin typeface="Consolas" panose="020B0609020204030204" pitchFamily="49" charset="0"/>
                <a:cs typeface="Consolas" panose="020B0609020204030204" pitchFamily="49" charset="0"/>
              </a:rPr>
              <a:t>HorizontalAlignment</a:t>
            </a:r>
            <a:r>
              <a:rPr lang="en-US" sz="1372" dirty="0">
                <a:latin typeface="Consolas" panose="020B0609020204030204" pitchFamily="49" charset="0"/>
                <a:cs typeface="Consolas" panose="020B0609020204030204" pitchFamily="49" charset="0"/>
              </a:rPr>
              <a:t>="</a:t>
            </a:r>
            <a:r>
              <a:rPr lang="en-US" sz="1372" dirty="0" smtClean="0">
                <a:latin typeface="Consolas" panose="020B0609020204030204" pitchFamily="49" charset="0"/>
                <a:cs typeface="Consolas" panose="020B0609020204030204" pitchFamily="49" charset="0"/>
              </a:rPr>
              <a:t>Center“</a:t>
            </a:r>
            <a:br>
              <a:rPr lang="en-US" sz="1372" dirty="0" smtClean="0">
                <a:latin typeface="Consolas" panose="020B0609020204030204" pitchFamily="49" charset="0"/>
                <a:cs typeface="Consolas" panose="020B0609020204030204" pitchFamily="49" charset="0"/>
              </a:rPr>
            </a:br>
            <a:r>
              <a:rPr lang="en-US" sz="1372" dirty="0" smtClean="0">
                <a:latin typeface="Consolas" panose="020B0609020204030204" pitchFamily="49" charset="0"/>
                <a:cs typeface="Consolas" panose="020B0609020204030204" pitchFamily="49" charset="0"/>
              </a:rPr>
              <a:t>               </a:t>
            </a:r>
            <a:r>
              <a:rPr lang="en-US" sz="1372" b="1" dirty="0">
                <a:solidFill>
                  <a:schemeClr val="accent3"/>
                </a:solidFill>
                <a:latin typeface="Consolas" panose="020B0609020204030204" pitchFamily="49" charset="0"/>
                <a:cs typeface="Consolas" panose="020B0609020204030204" pitchFamily="49" charset="0"/>
              </a:rPr>
              <a:t>Margin="-20,-10,0,0" </a:t>
            </a:r>
            <a:r>
              <a:rPr lang="en-US" sz="1372" dirty="0">
                <a:latin typeface="Consolas" panose="020B0609020204030204" pitchFamily="49" charset="0"/>
                <a:cs typeface="Consolas" panose="020B0609020204030204" pitchFamily="49" charset="0"/>
              </a:rPr>
              <a:t>Opacity="0.5" Fill="Orange"/&gt;</a:t>
            </a:r>
          </a:p>
          <a:p>
            <a:r>
              <a:rPr lang="en-US" sz="1372" dirty="0" smtClean="0">
                <a:latin typeface="Consolas" panose="020B0609020204030204" pitchFamily="49" charset="0"/>
                <a:cs typeface="Consolas" panose="020B0609020204030204" pitchFamily="49" charset="0"/>
              </a:rPr>
              <a:t>    </a:t>
            </a:r>
            <a:r>
              <a:rPr lang="en-US" sz="1372" dirty="0">
                <a:latin typeface="Consolas" panose="020B0609020204030204" pitchFamily="49" charset="0"/>
                <a:cs typeface="Consolas" panose="020B0609020204030204" pitchFamily="49" charset="0"/>
              </a:rPr>
              <a:t>&lt;</a:t>
            </a:r>
            <a:r>
              <a:rPr lang="en-US" sz="1372" dirty="0" err="1">
                <a:solidFill>
                  <a:srgbClr val="C00000"/>
                </a:solidFill>
                <a:latin typeface="Consolas" panose="020B0609020204030204" pitchFamily="49" charset="0"/>
                <a:cs typeface="Consolas" panose="020B0609020204030204" pitchFamily="49" charset="0"/>
              </a:rPr>
              <a:t>TextBlock</a:t>
            </a:r>
            <a:r>
              <a:rPr lang="en-US" sz="1372" dirty="0">
                <a:solidFill>
                  <a:srgbClr val="C00000"/>
                </a:solidFill>
                <a:latin typeface="Consolas" panose="020B0609020204030204" pitchFamily="49" charset="0"/>
                <a:cs typeface="Consolas" panose="020B0609020204030204" pitchFamily="49" charset="0"/>
              </a:rPr>
              <a:t> </a:t>
            </a:r>
            <a:r>
              <a:rPr lang="en-US" sz="1372" dirty="0">
                <a:latin typeface="Consolas" panose="020B0609020204030204" pitchFamily="49" charset="0"/>
                <a:cs typeface="Consolas" panose="020B0609020204030204" pitchFamily="49" charset="0"/>
              </a:rPr>
              <a:t>Text="The above Rectangle has negative margins" </a:t>
            </a:r>
            <a:r>
              <a:rPr lang="en-US" sz="1372" dirty="0" smtClean="0">
                <a:latin typeface="Consolas" panose="020B0609020204030204" pitchFamily="49" charset="0"/>
                <a:cs typeface="Consolas" panose="020B0609020204030204" pitchFamily="49" charset="0"/>
              </a:rPr>
              <a:t/>
            </a:r>
            <a:br>
              <a:rPr lang="en-US" sz="1372" dirty="0" smtClean="0">
                <a:latin typeface="Consolas" panose="020B0609020204030204" pitchFamily="49" charset="0"/>
                <a:cs typeface="Consolas" panose="020B0609020204030204" pitchFamily="49" charset="0"/>
              </a:rPr>
            </a:br>
            <a:r>
              <a:rPr lang="en-US" sz="1372" dirty="0" smtClean="0">
                <a:latin typeface="Consolas" panose="020B0609020204030204" pitchFamily="49" charset="0"/>
                <a:cs typeface="Consolas" panose="020B0609020204030204" pitchFamily="49" charset="0"/>
              </a:rPr>
              <a:t>               </a:t>
            </a:r>
            <a:r>
              <a:rPr lang="en-US" sz="1372" dirty="0" err="1">
                <a:latin typeface="Consolas" panose="020B0609020204030204" pitchFamily="49" charset="0"/>
                <a:cs typeface="Consolas" panose="020B0609020204030204" pitchFamily="49" charset="0"/>
              </a:rPr>
              <a:t>TextWrapping</a:t>
            </a:r>
            <a:r>
              <a:rPr lang="en-US" sz="1372" dirty="0">
                <a:latin typeface="Consolas" panose="020B0609020204030204" pitchFamily="49" charset="0"/>
                <a:cs typeface="Consolas" panose="020B0609020204030204" pitchFamily="49" charset="0"/>
              </a:rPr>
              <a:t>="Wrap" Margin="10" </a:t>
            </a:r>
            <a:r>
              <a:rPr lang="en-US" sz="1372" dirty="0" err="1">
                <a:latin typeface="Consolas" panose="020B0609020204030204" pitchFamily="49" charset="0"/>
                <a:cs typeface="Consolas" panose="020B0609020204030204" pitchFamily="49" charset="0"/>
              </a:rPr>
              <a:t>FontSize</a:t>
            </a:r>
            <a:r>
              <a:rPr lang="en-US" sz="1372" dirty="0">
                <a:latin typeface="Consolas" panose="020B0609020204030204" pitchFamily="49" charset="0"/>
                <a:cs typeface="Consolas" panose="020B0609020204030204" pitchFamily="49" charset="0"/>
              </a:rPr>
              <a:t>="40" </a:t>
            </a:r>
            <a:r>
              <a:rPr lang="en-US" sz="1372" dirty="0" smtClean="0">
                <a:latin typeface="Consolas" panose="020B0609020204030204" pitchFamily="49" charset="0"/>
                <a:cs typeface="Consolas" panose="020B0609020204030204" pitchFamily="49" charset="0"/>
              </a:rPr>
              <a:t>/&gt;</a:t>
            </a:r>
            <a:r>
              <a:rPr lang="en-US" sz="1372" dirty="0">
                <a:latin typeface="Consolas" panose="020B0609020204030204" pitchFamily="49" charset="0"/>
                <a:cs typeface="Consolas" panose="020B0609020204030204" pitchFamily="49" charset="0"/>
              </a:rPr>
              <a:t/>
            </a:r>
            <a:br>
              <a:rPr lang="en-US" sz="1372" dirty="0">
                <a:latin typeface="Consolas" panose="020B0609020204030204" pitchFamily="49" charset="0"/>
                <a:cs typeface="Consolas" panose="020B0609020204030204" pitchFamily="49" charset="0"/>
              </a:rPr>
            </a:br>
            <a:r>
              <a:rPr lang="en-US" sz="1372" dirty="0" smtClean="0">
                <a:latin typeface="Consolas" panose="020B0609020204030204" pitchFamily="49" charset="0"/>
                <a:cs typeface="Consolas" panose="020B0609020204030204" pitchFamily="49" charset="0"/>
              </a:rPr>
              <a:t>    </a:t>
            </a:r>
            <a:r>
              <a:rPr lang="en-US" sz="1372" dirty="0">
                <a:latin typeface="Consolas" panose="020B0609020204030204" pitchFamily="49" charset="0"/>
                <a:cs typeface="Consolas" panose="020B0609020204030204" pitchFamily="49" charset="0"/>
              </a:rPr>
              <a:t>&lt;</a:t>
            </a:r>
            <a:r>
              <a:rPr lang="en-US" sz="1372" dirty="0" err="1">
                <a:solidFill>
                  <a:srgbClr val="C00000"/>
                </a:solidFill>
                <a:latin typeface="Consolas" panose="020B0609020204030204" pitchFamily="49" charset="0"/>
                <a:cs typeface="Consolas" panose="020B0609020204030204" pitchFamily="49" charset="0"/>
              </a:rPr>
              <a:t>TextBox</a:t>
            </a:r>
            <a:r>
              <a:rPr lang="en-US" sz="1372" dirty="0">
                <a:solidFill>
                  <a:srgbClr val="C00000"/>
                </a:solidFill>
                <a:latin typeface="Consolas" panose="020B0609020204030204" pitchFamily="49" charset="0"/>
                <a:cs typeface="Consolas" panose="020B0609020204030204" pitchFamily="49" charset="0"/>
              </a:rPr>
              <a:t> </a:t>
            </a:r>
            <a:r>
              <a:rPr lang="en-US" sz="1372" dirty="0">
                <a:latin typeface="Consolas" panose="020B0609020204030204" pitchFamily="49" charset="0"/>
                <a:cs typeface="Consolas" panose="020B0609020204030204" pitchFamily="49" charset="0"/>
              </a:rPr>
              <a:t>Header="First name" </a:t>
            </a:r>
            <a:r>
              <a:rPr lang="en-US" sz="1372" dirty="0" err="1">
                <a:latin typeface="Consolas" panose="020B0609020204030204" pitchFamily="49" charset="0"/>
                <a:cs typeface="Consolas" panose="020B0609020204030204" pitchFamily="49" charset="0"/>
              </a:rPr>
              <a:t>FontSize</a:t>
            </a:r>
            <a:r>
              <a:rPr lang="en-US" sz="1372" dirty="0">
                <a:latin typeface="Consolas" panose="020B0609020204030204" pitchFamily="49" charset="0"/>
                <a:cs typeface="Consolas" panose="020B0609020204030204" pitchFamily="49" charset="0"/>
              </a:rPr>
              <a:t>="20" Margin="</a:t>
            </a:r>
            <a:r>
              <a:rPr lang="en-US" sz="1372" dirty="0" smtClean="0">
                <a:latin typeface="Consolas" panose="020B0609020204030204" pitchFamily="49" charset="0"/>
                <a:cs typeface="Consolas" panose="020B0609020204030204" pitchFamily="49" charset="0"/>
              </a:rPr>
              <a:t>10“</a:t>
            </a:r>
            <a:br>
              <a:rPr lang="en-US" sz="1372" dirty="0" smtClean="0">
                <a:latin typeface="Consolas" panose="020B0609020204030204" pitchFamily="49" charset="0"/>
                <a:cs typeface="Consolas" panose="020B0609020204030204" pitchFamily="49" charset="0"/>
              </a:rPr>
            </a:br>
            <a:r>
              <a:rPr lang="en-US" sz="1372" dirty="0" smtClean="0">
                <a:latin typeface="Consolas" panose="020B0609020204030204" pitchFamily="49" charset="0"/>
                <a:cs typeface="Consolas" panose="020B0609020204030204" pitchFamily="49" charset="0"/>
              </a:rPr>
              <a:t>             </a:t>
            </a:r>
            <a:r>
              <a:rPr lang="en-US" sz="1372" dirty="0" err="1">
                <a:latin typeface="Consolas" panose="020B0609020204030204" pitchFamily="49" charset="0"/>
                <a:cs typeface="Consolas" panose="020B0609020204030204" pitchFamily="49" charset="0"/>
              </a:rPr>
              <a:t>PlaceholderText</a:t>
            </a:r>
            <a:r>
              <a:rPr lang="en-US" sz="1372" dirty="0">
                <a:latin typeface="Consolas" panose="020B0609020204030204" pitchFamily="49" charset="0"/>
                <a:cs typeface="Consolas" panose="020B0609020204030204" pitchFamily="49" charset="0"/>
              </a:rPr>
              <a:t>="Please enter your first name" </a:t>
            </a:r>
            <a:r>
              <a:rPr lang="en-US" sz="1372" dirty="0" smtClean="0">
                <a:latin typeface="Consolas" panose="020B0609020204030204" pitchFamily="49" charset="0"/>
                <a:cs typeface="Consolas" panose="020B0609020204030204" pitchFamily="49" charset="0"/>
              </a:rPr>
              <a:t>/&gt;                </a:t>
            </a:r>
            <a:endParaRPr lang="en-US" sz="1372" dirty="0">
              <a:latin typeface="Consolas" panose="020B0609020204030204" pitchFamily="49" charset="0"/>
              <a:cs typeface="Consolas" panose="020B0609020204030204" pitchFamily="49" charset="0"/>
            </a:endParaRPr>
          </a:p>
          <a:p>
            <a:r>
              <a:rPr lang="en-US" sz="1372" dirty="0">
                <a:latin typeface="Consolas" panose="020B0609020204030204" pitchFamily="49" charset="0"/>
                <a:cs typeface="Consolas" panose="020B0609020204030204" pitchFamily="49" charset="0"/>
              </a:rPr>
              <a:t>    &lt;</a:t>
            </a:r>
            <a:r>
              <a:rPr lang="en-US" sz="1372" dirty="0">
                <a:solidFill>
                  <a:srgbClr val="C00000"/>
                </a:solidFill>
                <a:latin typeface="Consolas" panose="020B0609020204030204" pitchFamily="49" charset="0"/>
                <a:cs typeface="Consolas" panose="020B0609020204030204" pitchFamily="49" charset="0"/>
              </a:rPr>
              <a:t>Button</a:t>
            </a:r>
            <a:r>
              <a:rPr lang="en-US" sz="1372" dirty="0">
                <a:latin typeface="Consolas" panose="020B0609020204030204" pitchFamily="49" charset="0"/>
                <a:cs typeface="Consolas" panose="020B0609020204030204" pitchFamily="49" charset="0"/>
              </a:rPr>
              <a:t> Content="I am a button" Margin="50,100,0,20" </a:t>
            </a:r>
            <a:r>
              <a:rPr lang="en-US" sz="1372" dirty="0" smtClean="0">
                <a:latin typeface="Consolas" panose="020B0609020204030204" pitchFamily="49" charset="0"/>
                <a:cs typeface="Consolas" panose="020B0609020204030204" pitchFamily="49" charset="0"/>
              </a:rPr>
              <a:t>/&gt;</a:t>
            </a:r>
            <a:endParaRPr lang="en-US" sz="1372" dirty="0">
              <a:latin typeface="Consolas" panose="020B0609020204030204" pitchFamily="49" charset="0"/>
              <a:cs typeface="Consolas" panose="020B0609020204030204" pitchFamily="49" charset="0"/>
            </a:endParaRPr>
          </a:p>
          <a:p>
            <a:r>
              <a:rPr lang="en-US" sz="1372" dirty="0">
                <a:latin typeface="Consolas" panose="020B0609020204030204" pitchFamily="49" charset="0"/>
                <a:cs typeface="Consolas" panose="020B0609020204030204" pitchFamily="49" charset="0"/>
              </a:rPr>
              <a:t>    &lt;</a:t>
            </a:r>
            <a:r>
              <a:rPr lang="en-US" sz="1372" dirty="0" err="1">
                <a:solidFill>
                  <a:srgbClr val="C00000"/>
                </a:solidFill>
                <a:latin typeface="Consolas" panose="020B0609020204030204" pitchFamily="49" charset="0"/>
                <a:cs typeface="Consolas" panose="020B0609020204030204" pitchFamily="49" charset="0"/>
              </a:rPr>
              <a:t>StackPanel</a:t>
            </a:r>
            <a:r>
              <a:rPr lang="en-US" sz="1372" dirty="0">
                <a:solidFill>
                  <a:srgbClr val="C00000"/>
                </a:solidFill>
                <a:latin typeface="Consolas" panose="020B0609020204030204" pitchFamily="49" charset="0"/>
                <a:cs typeface="Consolas" panose="020B0609020204030204" pitchFamily="49" charset="0"/>
              </a:rPr>
              <a:t> </a:t>
            </a:r>
            <a:r>
              <a:rPr lang="en-US" sz="1372" b="1" dirty="0">
                <a:solidFill>
                  <a:schemeClr val="accent3"/>
                </a:solidFill>
                <a:latin typeface="Consolas" panose="020B0609020204030204" pitchFamily="49" charset="0"/>
                <a:cs typeface="Consolas" panose="020B0609020204030204" pitchFamily="49" charset="0"/>
              </a:rPr>
              <a:t>Orientation="Horizontal"</a:t>
            </a:r>
            <a:r>
              <a:rPr lang="en-US" sz="1372" dirty="0">
                <a:latin typeface="Consolas" panose="020B0609020204030204" pitchFamily="49" charset="0"/>
                <a:cs typeface="Consolas" panose="020B0609020204030204" pitchFamily="49" charset="0"/>
              </a:rPr>
              <a:t> Margin="20</a:t>
            </a:r>
            <a:r>
              <a:rPr lang="en-US" sz="1372" dirty="0" smtClean="0">
                <a:latin typeface="Consolas" panose="020B0609020204030204" pitchFamily="49" charset="0"/>
                <a:cs typeface="Consolas" panose="020B0609020204030204" pitchFamily="49" charset="0"/>
              </a:rPr>
              <a:t>"&gt;</a:t>
            </a:r>
            <a:br>
              <a:rPr lang="en-US" sz="1372" dirty="0" smtClean="0">
                <a:latin typeface="Consolas" panose="020B0609020204030204" pitchFamily="49" charset="0"/>
                <a:cs typeface="Consolas" panose="020B0609020204030204" pitchFamily="49" charset="0"/>
              </a:rPr>
            </a:br>
            <a:r>
              <a:rPr lang="en-US" sz="1372" dirty="0" smtClean="0">
                <a:latin typeface="Consolas" panose="020B0609020204030204" pitchFamily="49" charset="0"/>
                <a:cs typeface="Consolas" panose="020B0609020204030204" pitchFamily="49" charset="0"/>
              </a:rPr>
              <a:t>        </a:t>
            </a:r>
            <a:r>
              <a:rPr lang="en-US" sz="1372" dirty="0">
                <a:latin typeface="Consolas" panose="020B0609020204030204" pitchFamily="49" charset="0"/>
                <a:cs typeface="Consolas" panose="020B0609020204030204" pitchFamily="49" charset="0"/>
              </a:rPr>
              <a:t>&lt;</a:t>
            </a:r>
            <a:r>
              <a:rPr lang="en-US" sz="1372" dirty="0">
                <a:solidFill>
                  <a:srgbClr val="C00000"/>
                </a:solidFill>
                <a:latin typeface="Consolas" panose="020B0609020204030204" pitchFamily="49" charset="0"/>
                <a:cs typeface="Consolas" panose="020B0609020204030204" pitchFamily="49" charset="0"/>
              </a:rPr>
              <a:t>Button</a:t>
            </a:r>
            <a:r>
              <a:rPr lang="en-US" sz="1372" dirty="0">
                <a:latin typeface="Consolas" panose="020B0609020204030204" pitchFamily="49" charset="0"/>
                <a:cs typeface="Consolas" panose="020B0609020204030204" pitchFamily="49" charset="0"/>
              </a:rPr>
              <a:t> Content="Fee" </a:t>
            </a:r>
            <a:r>
              <a:rPr lang="en-US" sz="1372" dirty="0" smtClean="0">
                <a:latin typeface="Consolas" panose="020B0609020204030204" pitchFamily="49" charset="0"/>
                <a:cs typeface="Consolas" panose="020B0609020204030204" pitchFamily="49" charset="0"/>
              </a:rPr>
              <a:t>/&gt;</a:t>
            </a:r>
            <a:br>
              <a:rPr lang="en-US" sz="1372" dirty="0" smtClean="0">
                <a:latin typeface="Consolas" panose="020B0609020204030204" pitchFamily="49" charset="0"/>
                <a:cs typeface="Consolas" panose="020B0609020204030204" pitchFamily="49" charset="0"/>
              </a:rPr>
            </a:br>
            <a:r>
              <a:rPr lang="en-US" sz="1372" dirty="0" smtClean="0">
                <a:latin typeface="Consolas" panose="020B0609020204030204" pitchFamily="49" charset="0"/>
                <a:cs typeface="Consolas" panose="020B0609020204030204" pitchFamily="49" charset="0"/>
              </a:rPr>
              <a:t>        </a:t>
            </a:r>
            <a:r>
              <a:rPr lang="en-US" sz="1372" dirty="0">
                <a:latin typeface="Consolas" panose="020B0609020204030204" pitchFamily="49" charset="0"/>
                <a:cs typeface="Consolas" panose="020B0609020204030204" pitchFamily="49" charset="0"/>
              </a:rPr>
              <a:t>&lt;</a:t>
            </a:r>
            <a:r>
              <a:rPr lang="en-US" sz="1372" dirty="0">
                <a:solidFill>
                  <a:srgbClr val="C00000"/>
                </a:solidFill>
                <a:latin typeface="Consolas" panose="020B0609020204030204" pitchFamily="49" charset="0"/>
                <a:cs typeface="Consolas" panose="020B0609020204030204" pitchFamily="49" charset="0"/>
              </a:rPr>
              <a:t>Button</a:t>
            </a:r>
            <a:r>
              <a:rPr lang="en-US" sz="1372" dirty="0">
                <a:latin typeface="Consolas" panose="020B0609020204030204" pitchFamily="49" charset="0"/>
                <a:cs typeface="Consolas" panose="020B0609020204030204" pitchFamily="49" charset="0"/>
              </a:rPr>
              <a:t> Content="Fi" </a:t>
            </a:r>
            <a:r>
              <a:rPr lang="en-US" sz="1372" dirty="0" smtClean="0">
                <a:latin typeface="Consolas" panose="020B0609020204030204" pitchFamily="49" charset="0"/>
                <a:cs typeface="Consolas" panose="020B0609020204030204" pitchFamily="49" charset="0"/>
              </a:rPr>
              <a:t>/&gt;</a:t>
            </a:r>
            <a:br>
              <a:rPr lang="en-US" sz="1372" dirty="0" smtClean="0">
                <a:latin typeface="Consolas" panose="020B0609020204030204" pitchFamily="49" charset="0"/>
                <a:cs typeface="Consolas" panose="020B0609020204030204" pitchFamily="49" charset="0"/>
              </a:rPr>
            </a:br>
            <a:r>
              <a:rPr lang="en-US" sz="1372" dirty="0" smtClean="0">
                <a:latin typeface="Consolas" panose="020B0609020204030204" pitchFamily="49" charset="0"/>
                <a:cs typeface="Consolas" panose="020B0609020204030204" pitchFamily="49" charset="0"/>
              </a:rPr>
              <a:t>        </a:t>
            </a:r>
            <a:r>
              <a:rPr lang="en-US" sz="1372" dirty="0">
                <a:latin typeface="Consolas" panose="020B0609020204030204" pitchFamily="49" charset="0"/>
                <a:cs typeface="Consolas" panose="020B0609020204030204" pitchFamily="49" charset="0"/>
              </a:rPr>
              <a:t>&lt;</a:t>
            </a:r>
            <a:r>
              <a:rPr lang="en-US" sz="1372" dirty="0">
                <a:solidFill>
                  <a:srgbClr val="C00000"/>
                </a:solidFill>
                <a:latin typeface="Consolas" panose="020B0609020204030204" pitchFamily="49" charset="0"/>
                <a:cs typeface="Consolas" panose="020B0609020204030204" pitchFamily="49" charset="0"/>
              </a:rPr>
              <a:t>Button</a:t>
            </a:r>
            <a:r>
              <a:rPr lang="en-US" sz="1372" dirty="0">
                <a:latin typeface="Consolas" panose="020B0609020204030204" pitchFamily="49" charset="0"/>
                <a:cs typeface="Consolas" panose="020B0609020204030204" pitchFamily="49" charset="0"/>
              </a:rPr>
              <a:t> Content="</a:t>
            </a:r>
            <a:r>
              <a:rPr lang="en-US" sz="1372" dirty="0" err="1">
                <a:latin typeface="Consolas" panose="020B0609020204030204" pitchFamily="49" charset="0"/>
                <a:cs typeface="Consolas" panose="020B0609020204030204" pitchFamily="49" charset="0"/>
              </a:rPr>
              <a:t>Fo</a:t>
            </a:r>
            <a:r>
              <a:rPr lang="en-US" sz="1372" dirty="0">
                <a:latin typeface="Consolas" panose="020B0609020204030204" pitchFamily="49" charset="0"/>
                <a:cs typeface="Consolas" panose="020B0609020204030204" pitchFamily="49" charset="0"/>
              </a:rPr>
              <a:t>" </a:t>
            </a:r>
            <a:r>
              <a:rPr lang="en-US" sz="1372" dirty="0" smtClean="0">
                <a:latin typeface="Consolas" panose="020B0609020204030204" pitchFamily="49" charset="0"/>
                <a:cs typeface="Consolas" panose="020B0609020204030204" pitchFamily="49" charset="0"/>
              </a:rPr>
              <a:t>/&gt;</a:t>
            </a:r>
            <a:br>
              <a:rPr lang="en-US" sz="1372" dirty="0" smtClean="0">
                <a:latin typeface="Consolas" panose="020B0609020204030204" pitchFamily="49" charset="0"/>
                <a:cs typeface="Consolas" panose="020B0609020204030204" pitchFamily="49" charset="0"/>
              </a:rPr>
            </a:br>
            <a:r>
              <a:rPr lang="en-US" sz="1372" dirty="0" smtClean="0">
                <a:latin typeface="Consolas" panose="020B0609020204030204" pitchFamily="49" charset="0"/>
                <a:cs typeface="Consolas" panose="020B0609020204030204" pitchFamily="49" charset="0"/>
              </a:rPr>
              <a:t>        </a:t>
            </a:r>
            <a:r>
              <a:rPr lang="en-US" sz="1372" dirty="0">
                <a:latin typeface="Consolas" panose="020B0609020204030204" pitchFamily="49" charset="0"/>
                <a:cs typeface="Consolas" panose="020B0609020204030204" pitchFamily="49" charset="0"/>
              </a:rPr>
              <a:t>&lt;</a:t>
            </a:r>
            <a:r>
              <a:rPr lang="en-US" sz="1372" dirty="0">
                <a:solidFill>
                  <a:srgbClr val="C00000"/>
                </a:solidFill>
                <a:latin typeface="Consolas" panose="020B0609020204030204" pitchFamily="49" charset="0"/>
                <a:cs typeface="Consolas" panose="020B0609020204030204" pitchFamily="49" charset="0"/>
              </a:rPr>
              <a:t>Button</a:t>
            </a:r>
            <a:r>
              <a:rPr lang="en-US" sz="1372" dirty="0">
                <a:latin typeface="Consolas" panose="020B0609020204030204" pitchFamily="49" charset="0"/>
                <a:cs typeface="Consolas" panose="020B0609020204030204" pitchFamily="49" charset="0"/>
              </a:rPr>
              <a:t> Content="</a:t>
            </a:r>
            <a:r>
              <a:rPr lang="en-US" sz="1372" dirty="0" err="1">
                <a:latin typeface="Consolas" panose="020B0609020204030204" pitchFamily="49" charset="0"/>
                <a:cs typeface="Consolas" panose="020B0609020204030204" pitchFamily="49" charset="0"/>
              </a:rPr>
              <a:t>Fum</a:t>
            </a:r>
            <a:r>
              <a:rPr lang="en-US" sz="1372" dirty="0">
                <a:latin typeface="Consolas" panose="020B0609020204030204" pitchFamily="49" charset="0"/>
                <a:cs typeface="Consolas" panose="020B0609020204030204" pitchFamily="49" charset="0"/>
              </a:rPr>
              <a:t>" </a:t>
            </a:r>
            <a:r>
              <a:rPr lang="en-US" sz="1372" dirty="0" smtClean="0">
                <a:latin typeface="Consolas" panose="020B0609020204030204" pitchFamily="49" charset="0"/>
                <a:cs typeface="Consolas" panose="020B0609020204030204" pitchFamily="49" charset="0"/>
              </a:rPr>
              <a:t>/&gt;</a:t>
            </a:r>
            <a:br>
              <a:rPr lang="en-US" sz="1372" dirty="0" smtClean="0">
                <a:latin typeface="Consolas" panose="020B0609020204030204" pitchFamily="49" charset="0"/>
                <a:cs typeface="Consolas" panose="020B0609020204030204" pitchFamily="49" charset="0"/>
              </a:rPr>
            </a:br>
            <a:r>
              <a:rPr lang="en-US" sz="1372" dirty="0" smtClean="0">
                <a:latin typeface="Consolas" panose="020B0609020204030204" pitchFamily="49" charset="0"/>
                <a:cs typeface="Consolas" panose="020B0609020204030204" pitchFamily="49" charset="0"/>
              </a:rPr>
              <a:t>    </a:t>
            </a:r>
            <a:r>
              <a:rPr lang="en-US" sz="1372" dirty="0">
                <a:latin typeface="Consolas" panose="020B0609020204030204" pitchFamily="49" charset="0"/>
                <a:cs typeface="Consolas" panose="020B0609020204030204" pitchFamily="49" charset="0"/>
              </a:rPr>
              <a:t>&lt;/</a:t>
            </a:r>
            <a:r>
              <a:rPr lang="en-US" sz="1372" dirty="0" err="1">
                <a:solidFill>
                  <a:srgbClr val="C00000"/>
                </a:solidFill>
                <a:latin typeface="Consolas" panose="020B0609020204030204" pitchFamily="49" charset="0"/>
                <a:cs typeface="Consolas" panose="020B0609020204030204" pitchFamily="49" charset="0"/>
              </a:rPr>
              <a:t>StackPanel</a:t>
            </a:r>
            <a:r>
              <a:rPr lang="en-US" sz="1372" dirty="0">
                <a:latin typeface="Consolas" panose="020B0609020204030204" pitchFamily="49" charset="0"/>
                <a:cs typeface="Consolas" panose="020B0609020204030204" pitchFamily="49" charset="0"/>
              </a:rPr>
              <a:t>&gt;</a:t>
            </a:r>
          </a:p>
          <a:p>
            <a:r>
              <a:rPr lang="en-US" sz="1372" dirty="0" smtClean="0">
                <a:latin typeface="Consolas" panose="020B0609020204030204" pitchFamily="49" charset="0"/>
                <a:cs typeface="Consolas" panose="020B0609020204030204" pitchFamily="49" charset="0"/>
              </a:rPr>
              <a:t>&lt;/</a:t>
            </a:r>
            <a:r>
              <a:rPr lang="en-US" sz="1372" dirty="0" err="1">
                <a:solidFill>
                  <a:srgbClr val="C00000"/>
                </a:solidFill>
                <a:latin typeface="Consolas" panose="020B0609020204030204" pitchFamily="49" charset="0"/>
                <a:cs typeface="Consolas" panose="020B0609020204030204" pitchFamily="49" charset="0"/>
              </a:rPr>
              <a:t>StackPanel</a:t>
            </a:r>
            <a:r>
              <a:rPr lang="en-US" sz="1372" dirty="0">
                <a:latin typeface="Consolas" panose="020B0609020204030204" pitchFamily="49" charset="0"/>
                <a:cs typeface="Consolas" panose="020B0609020204030204" pitchFamily="49" charset="0"/>
              </a:rPr>
              <a:t>&gt;</a:t>
            </a:r>
          </a:p>
        </p:txBody>
      </p:sp>
      <p:sp>
        <p:nvSpPr>
          <p:cNvPr id="3" name="Title 2"/>
          <p:cNvSpPr>
            <a:spLocks noGrp="1"/>
          </p:cNvSpPr>
          <p:nvPr>
            <p:ph type="title"/>
          </p:nvPr>
        </p:nvSpPr>
        <p:spPr/>
        <p:txBody>
          <a:bodyPr/>
          <a:lstStyle/>
          <a:p>
            <a:r>
              <a:rPr lang="en-US" dirty="0" err="1" smtClean="0"/>
              <a:t>StackPanel</a:t>
            </a:r>
            <a:endParaRPr lang="en-US" dirty="0"/>
          </a:p>
        </p:txBody>
      </p:sp>
      <p:pic>
        <p:nvPicPr>
          <p:cNvPr id="4" name="Picture 3"/>
          <p:cNvPicPr>
            <a:picLocks noChangeAspect="1"/>
          </p:cNvPicPr>
          <p:nvPr/>
        </p:nvPicPr>
        <p:blipFill>
          <a:blip r:embed="rId3"/>
          <a:stretch>
            <a:fillRect/>
          </a:stretch>
        </p:blipFill>
        <p:spPr>
          <a:xfrm>
            <a:off x="8763487" y="487"/>
            <a:ext cx="3428514" cy="6857027"/>
          </a:xfrm>
          <a:prstGeom prst="rect">
            <a:avLst/>
          </a:prstGeom>
        </p:spPr>
      </p:pic>
      <p:sp>
        <p:nvSpPr>
          <p:cNvPr id="6" name="Rectangle 5"/>
          <p:cNvSpPr/>
          <p:nvPr/>
        </p:nvSpPr>
        <p:spPr bwMode="auto">
          <a:xfrm>
            <a:off x="179662" y="4683981"/>
            <a:ext cx="8247018" cy="1523906"/>
          </a:xfrm>
          <a:prstGeom prst="rect">
            <a:avLst/>
          </a:prstGeom>
          <a:noFill/>
          <a:ln w="28575">
            <a:solidFill>
              <a:srgbClr val="FFC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solidFill>
                  <a:srgbClr val="FFC000"/>
                </a:solidFill>
                <a:ea typeface="Segoe UI" pitchFamily="34" charset="0"/>
                <a:cs typeface="Segoe UI" pitchFamily="34" charset="0"/>
              </a:rPr>
              <a:t>Nested </a:t>
            </a:r>
            <a:r>
              <a:rPr lang="en-US" sz="1372" dirty="0" err="1">
                <a:solidFill>
                  <a:srgbClr val="FFC000"/>
                </a:solidFill>
                <a:ea typeface="Segoe UI" pitchFamily="34" charset="0"/>
                <a:cs typeface="Segoe UI" pitchFamily="34" charset="0"/>
              </a:rPr>
              <a:t>StackPanel</a:t>
            </a:r>
            <a:endParaRPr lang="en-US" sz="1372" dirty="0">
              <a:solidFill>
                <a:srgbClr val="FFC000"/>
              </a:solidFill>
              <a:ea typeface="Segoe UI" pitchFamily="34" charset="0"/>
              <a:cs typeface="Segoe UI" pitchFamily="34" charset="0"/>
            </a:endParaRPr>
          </a:p>
        </p:txBody>
      </p:sp>
      <p:sp>
        <p:nvSpPr>
          <p:cNvPr id="7" name="Rectangle 6"/>
          <p:cNvSpPr/>
          <p:nvPr/>
        </p:nvSpPr>
        <p:spPr bwMode="auto">
          <a:xfrm>
            <a:off x="6637300" y="5616899"/>
            <a:ext cx="1957783" cy="10603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A </a:t>
            </a:r>
            <a:r>
              <a:rPr lang="en-US" sz="1568" dirty="0" err="1">
                <a:gradFill>
                  <a:gsLst>
                    <a:gs pos="0">
                      <a:srgbClr val="FFFFFF"/>
                    </a:gs>
                    <a:gs pos="100000">
                      <a:srgbClr val="FFFFFF"/>
                    </a:gs>
                  </a:gsLst>
                  <a:lin ang="5400000" scaled="0"/>
                </a:gradFill>
                <a:ea typeface="Segoe UI" pitchFamily="34" charset="0"/>
                <a:cs typeface="Segoe UI" pitchFamily="34" charset="0"/>
              </a:rPr>
              <a:t>StackPanel</a:t>
            </a:r>
            <a:r>
              <a:rPr lang="en-US" sz="1568" dirty="0">
                <a:gradFill>
                  <a:gsLst>
                    <a:gs pos="0">
                      <a:srgbClr val="FFFFFF"/>
                    </a:gs>
                    <a:gs pos="100000">
                      <a:srgbClr val="FFFFFF"/>
                    </a:gs>
                  </a:gsLst>
                  <a:lin ang="5400000" scaled="0"/>
                </a:gradFill>
                <a:ea typeface="Segoe UI" pitchFamily="34" charset="0"/>
                <a:cs typeface="Segoe UI" pitchFamily="34" charset="0"/>
              </a:rPr>
              <a:t> may have horizontal or vertical orientation</a:t>
            </a:r>
          </a:p>
        </p:txBody>
      </p:sp>
      <p:sp>
        <p:nvSpPr>
          <p:cNvPr id="8" name="Rectangle 7"/>
          <p:cNvSpPr/>
          <p:nvPr/>
        </p:nvSpPr>
        <p:spPr bwMode="auto">
          <a:xfrm>
            <a:off x="179662" y="1879291"/>
            <a:ext cx="8247018" cy="1101503"/>
          </a:xfrm>
          <a:prstGeom prst="rect">
            <a:avLst/>
          </a:prstGeom>
          <a:noFill/>
          <a:ln w="28575">
            <a:solidFill>
              <a:srgbClr val="FFC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solidFill>
                  <a:srgbClr val="FFC000"/>
                </a:solidFill>
                <a:ea typeface="Segoe UI" pitchFamily="34" charset="0"/>
                <a:cs typeface="Segoe UI" pitchFamily="34" charset="0"/>
              </a:rPr>
              <a:t>Margins and Alignment</a:t>
            </a:r>
          </a:p>
        </p:txBody>
      </p:sp>
      <p:sp>
        <p:nvSpPr>
          <p:cNvPr id="9" name="Rectangle 8"/>
          <p:cNvSpPr/>
          <p:nvPr/>
        </p:nvSpPr>
        <p:spPr bwMode="auto">
          <a:xfrm>
            <a:off x="6637300" y="1197638"/>
            <a:ext cx="1957783" cy="109526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Margins and appropriate alignment are respected</a:t>
            </a:r>
          </a:p>
        </p:txBody>
      </p:sp>
    </p:spTree>
    <p:extLst>
      <p:ext uri="{BB962C8B-B14F-4D97-AF65-F5344CB8AC3E}">
        <p14:creationId xmlns:p14="http://schemas.microsoft.com/office/powerpoint/2010/main" val="391542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708976"/>
            <a:ext cx="10515600" cy="4766433"/>
          </a:xfrm>
        </p:spPr>
        <p:txBody>
          <a:bodyPr/>
          <a:lstStyle/>
          <a:p>
            <a:r>
              <a:rPr lang="en-US" sz="1274" dirty="0">
                <a:latin typeface="Consolas" panose="020B0609020204030204" pitchFamily="49" charset="0"/>
                <a:cs typeface="Consolas" panose="020B0609020204030204" pitchFamily="49" charset="0"/>
              </a:rPr>
              <a:t>&lt;</a:t>
            </a:r>
            <a:r>
              <a:rPr lang="en-US" sz="1274" dirty="0">
                <a:solidFill>
                  <a:srgbClr val="C00000"/>
                </a:solidFill>
                <a:latin typeface="Consolas" panose="020B0609020204030204" pitchFamily="49" charset="0"/>
                <a:cs typeface="Consolas" panose="020B0609020204030204" pitchFamily="49" charset="0"/>
              </a:rPr>
              <a:t>Grid</a:t>
            </a:r>
            <a:r>
              <a:rPr lang="en-US" sz="1274" dirty="0">
                <a:latin typeface="Consolas" panose="020B0609020204030204" pitchFamily="49" charset="0"/>
                <a:cs typeface="Consolas" panose="020B0609020204030204" pitchFamily="49" charset="0"/>
              </a:rPr>
              <a:t> Width="400" Background="</a:t>
            </a:r>
            <a:r>
              <a:rPr lang="en-US" sz="1274" dirty="0" err="1">
                <a:latin typeface="Consolas" panose="020B0609020204030204" pitchFamily="49" charset="0"/>
                <a:cs typeface="Consolas" panose="020B0609020204030204" pitchFamily="49" charset="0"/>
              </a:rPr>
              <a:t>DarkBlue</a:t>
            </a:r>
            <a:r>
              <a:rPr lang="en-US" sz="1274" dirty="0">
                <a:latin typeface="Consolas" panose="020B0609020204030204" pitchFamily="49" charset="0"/>
                <a:cs typeface="Consolas" panose="020B0609020204030204" pitchFamily="49" charset="0"/>
              </a:rPr>
              <a:t>" Margin="20</a:t>
            </a:r>
            <a:r>
              <a:rPr lang="en-US" sz="1274" dirty="0" smtClean="0">
                <a:latin typeface="Consolas" panose="020B0609020204030204" pitchFamily="49" charset="0"/>
                <a:cs typeface="Consolas" panose="020B0609020204030204" pitchFamily="49" charset="0"/>
              </a:rPr>
              <a:t>"&gt;</a:t>
            </a:r>
            <a:br>
              <a:rPr lang="en-US" sz="1274" dirty="0" smtClean="0">
                <a:latin typeface="Consolas" panose="020B0609020204030204" pitchFamily="49" charset="0"/>
                <a:cs typeface="Consolas" panose="020B0609020204030204" pitchFamily="49" charset="0"/>
              </a:rPr>
            </a:br>
            <a:r>
              <a:rPr lang="en-US" sz="1274" dirty="0" smtClean="0">
                <a:latin typeface="Consolas" panose="020B0609020204030204" pitchFamily="49" charset="0"/>
                <a:cs typeface="Consolas" panose="020B0609020204030204" pitchFamily="49" charset="0"/>
              </a:rPr>
              <a:t/>
            </a:r>
            <a:br>
              <a:rPr lang="en-US" sz="1274" dirty="0" smtClean="0">
                <a:latin typeface="Consolas" panose="020B0609020204030204" pitchFamily="49" charset="0"/>
                <a:cs typeface="Consolas" panose="020B0609020204030204" pitchFamily="49" charset="0"/>
              </a:rPr>
            </a:br>
            <a:r>
              <a:rPr lang="en-US" sz="1274" dirty="0" smtClean="0">
                <a:latin typeface="Consolas" panose="020B0609020204030204" pitchFamily="49" charset="0"/>
                <a:cs typeface="Consolas" panose="020B0609020204030204" pitchFamily="49" charset="0"/>
              </a:rPr>
              <a:t>    </a:t>
            </a:r>
            <a:r>
              <a:rPr lang="en-US" sz="1274" dirty="0">
                <a:latin typeface="Consolas" panose="020B0609020204030204" pitchFamily="49" charset="0"/>
                <a:cs typeface="Consolas" panose="020B0609020204030204" pitchFamily="49" charset="0"/>
              </a:rPr>
              <a:t>&lt;</a:t>
            </a:r>
            <a:r>
              <a:rPr lang="en-US" sz="1274" dirty="0" err="1">
                <a:solidFill>
                  <a:srgbClr val="C00000"/>
                </a:solidFill>
                <a:latin typeface="Consolas" panose="020B0609020204030204" pitchFamily="49" charset="0"/>
                <a:cs typeface="Consolas" panose="020B0609020204030204" pitchFamily="49" charset="0"/>
              </a:rPr>
              <a:t>Grid.ColumnDefinitions</a:t>
            </a:r>
            <a:r>
              <a:rPr lang="en-US" sz="1274" dirty="0" smtClean="0">
                <a:latin typeface="Consolas" panose="020B0609020204030204" pitchFamily="49" charset="0"/>
                <a:cs typeface="Consolas" panose="020B0609020204030204" pitchFamily="49" charset="0"/>
              </a:rPr>
              <a:t>&gt;</a:t>
            </a:r>
            <a:br>
              <a:rPr lang="en-US" sz="1274" dirty="0" smtClean="0">
                <a:latin typeface="Consolas" panose="020B0609020204030204" pitchFamily="49" charset="0"/>
                <a:cs typeface="Consolas" panose="020B0609020204030204" pitchFamily="49" charset="0"/>
              </a:rPr>
            </a:br>
            <a:r>
              <a:rPr lang="en-US" sz="1274" dirty="0" smtClean="0">
                <a:latin typeface="Consolas" panose="020B0609020204030204" pitchFamily="49" charset="0"/>
                <a:cs typeface="Consolas" panose="020B0609020204030204" pitchFamily="49" charset="0"/>
              </a:rPr>
              <a:t>        </a:t>
            </a:r>
            <a:r>
              <a:rPr lang="en-US" sz="1274" dirty="0">
                <a:latin typeface="Consolas" panose="020B0609020204030204" pitchFamily="49" charset="0"/>
                <a:cs typeface="Consolas" panose="020B0609020204030204" pitchFamily="49" charset="0"/>
              </a:rPr>
              <a:t>&lt;</a:t>
            </a:r>
            <a:r>
              <a:rPr lang="en-US" sz="1274" dirty="0" err="1">
                <a:solidFill>
                  <a:srgbClr val="C00000"/>
                </a:solidFill>
                <a:latin typeface="Consolas" panose="020B0609020204030204" pitchFamily="49" charset="0"/>
                <a:cs typeface="Consolas" panose="020B0609020204030204" pitchFamily="49" charset="0"/>
              </a:rPr>
              <a:t>ColumnDefinition</a:t>
            </a:r>
            <a:r>
              <a:rPr lang="en-US" sz="1274" dirty="0">
                <a:solidFill>
                  <a:srgbClr val="C00000"/>
                </a:solidFill>
                <a:latin typeface="Consolas" panose="020B0609020204030204" pitchFamily="49" charset="0"/>
                <a:cs typeface="Consolas" panose="020B0609020204030204" pitchFamily="49" charset="0"/>
              </a:rPr>
              <a:t> </a:t>
            </a:r>
            <a:r>
              <a:rPr lang="en-US" sz="1274" b="1" dirty="0">
                <a:solidFill>
                  <a:schemeClr val="accent3"/>
                </a:solidFill>
                <a:latin typeface="Consolas" panose="020B0609020204030204" pitchFamily="49" charset="0"/>
                <a:cs typeface="Consolas" panose="020B0609020204030204" pitchFamily="49" charset="0"/>
              </a:rPr>
              <a:t>Width="Auto" </a:t>
            </a:r>
            <a:r>
              <a:rPr lang="en-US" sz="1274" dirty="0" smtClean="0">
                <a:latin typeface="Consolas" panose="020B0609020204030204" pitchFamily="49" charset="0"/>
                <a:cs typeface="Consolas" panose="020B0609020204030204" pitchFamily="49" charset="0"/>
              </a:rPr>
              <a:t>/&gt;</a:t>
            </a:r>
            <a:br>
              <a:rPr lang="en-US" sz="1274" dirty="0" smtClean="0">
                <a:latin typeface="Consolas" panose="020B0609020204030204" pitchFamily="49" charset="0"/>
                <a:cs typeface="Consolas" panose="020B0609020204030204" pitchFamily="49" charset="0"/>
              </a:rPr>
            </a:br>
            <a:r>
              <a:rPr lang="en-US" sz="1274" dirty="0" smtClean="0">
                <a:latin typeface="Consolas" panose="020B0609020204030204" pitchFamily="49" charset="0"/>
                <a:cs typeface="Consolas" panose="020B0609020204030204" pitchFamily="49" charset="0"/>
              </a:rPr>
              <a:t>        </a:t>
            </a:r>
            <a:r>
              <a:rPr lang="en-US" sz="1274" dirty="0">
                <a:latin typeface="Consolas" panose="020B0609020204030204" pitchFamily="49" charset="0"/>
                <a:cs typeface="Consolas" panose="020B0609020204030204" pitchFamily="49" charset="0"/>
              </a:rPr>
              <a:t>&lt;</a:t>
            </a:r>
            <a:r>
              <a:rPr lang="en-US" sz="1274" dirty="0" err="1">
                <a:solidFill>
                  <a:srgbClr val="C00000"/>
                </a:solidFill>
                <a:latin typeface="Consolas" panose="020B0609020204030204" pitchFamily="49" charset="0"/>
                <a:cs typeface="Consolas" panose="020B0609020204030204" pitchFamily="49" charset="0"/>
              </a:rPr>
              <a:t>ColumnDefinition</a:t>
            </a:r>
            <a:r>
              <a:rPr lang="en-US" sz="1274" dirty="0">
                <a:solidFill>
                  <a:srgbClr val="C00000"/>
                </a:solidFill>
                <a:latin typeface="Consolas" panose="020B0609020204030204" pitchFamily="49" charset="0"/>
                <a:cs typeface="Consolas" panose="020B0609020204030204" pitchFamily="49" charset="0"/>
              </a:rPr>
              <a:t> </a:t>
            </a:r>
            <a:r>
              <a:rPr lang="en-US" sz="1274" b="1" dirty="0">
                <a:solidFill>
                  <a:schemeClr val="accent3"/>
                </a:solidFill>
                <a:latin typeface="Consolas" panose="020B0609020204030204" pitchFamily="49" charset="0"/>
                <a:cs typeface="Consolas" panose="020B0609020204030204" pitchFamily="49" charset="0"/>
              </a:rPr>
              <a:t>Width="120" </a:t>
            </a:r>
            <a:r>
              <a:rPr lang="en-US" sz="1274" dirty="0" smtClean="0">
                <a:latin typeface="Consolas" panose="020B0609020204030204" pitchFamily="49" charset="0"/>
                <a:cs typeface="Consolas" panose="020B0609020204030204" pitchFamily="49" charset="0"/>
              </a:rPr>
              <a:t>/&gt;</a:t>
            </a:r>
            <a:br>
              <a:rPr lang="en-US" sz="1274" dirty="0" smtClean="0">
                <a:latin typeface="Consolas" panose="020B0609020204030204" pitchFamily="49" charset="0"/>
                <a:cs typeface="Consolas" panose="020B0609020204030204" pitchFamily="49" charset="0"/>
              </a:rPr>
            </a:br>
            <a:r>
              <a:rPr lang="en-US" sz="1274" dirty="0" smtClean="0">
                <a:latin typeface="Consolas" panose="020B0609020204030204" pitchFamily="49" charset="0"/>
                <a:cs typeface="Consolas" panose="020B0609020204030204" pitchFamily="49" charset="0"/>
              </a:rPr>
              <a:t>        </a:t>
            </a:r>
            <a:r>
              <a:rPr lang="en-US" sz="1274" dirty="0">
                <a:latin typeface="Consolas" panose="020B0609020204030204" pitchFamily="49" charset="0"/>
                <a:cs typeface="Consolas" panose="020B0609020204030204" pitchFamily="49" charset="0"/>
              </a:rPr>
              <a:t>&lt;</a:t>
            </a:r>
            <a:r>
              <a:rPr lang="en-US" sz="1274" dirty="0" err="1">
                <a:solidFill>
                  <a:srgbClr val="C00000"/>
                </a:solidFill>
                <a:latin typeface="Consolas" panose="020B0609020204030204" pitchFamily="49" charset="0"/>
                <a:cs typeface="Consolas" panose="020B0609020204030204" pitchFamily="49" charset="0"/>
              </a:rPr>
              <a:t>ColumnDefinition</a:t>
            </a:r>
            <a:r>
              <a:rPr lang="en-US" sz="1274" dirty="0">
                <a:solidFill>
                  <a:srgbClr val="C00000"/>
                </a:solidFill>
                <a:latin typeface="Consolas" panose="020B0609020204030204" pitchFamily="49" charset="0"/>
                <a:cs typeface="Consolas" panose="020B0609020204030204" pitchFamily="49" charset="0"/>
              </a:rPr>
              <a:t> </a:t>
            </a:r>
            <a:r>
              <a:rPr lang="en-US" sz="1274" b="1" dirty="0">
                <a:solidFill>
                  <a:schemeClr val="accent3"/>
                </a:solidFill>
                <a:latin typeface="Consolas" panose="020B0609020204030204" pitchFamily="49" charset="0"/>
                <a:cs typeface="Consolas" panose="020B0609020204030204" pitchFamily="49" charset="0"/>
              </a:rPr>
              <a:t>Width="*" </a:t>
            </a:r>
            <a:r>
              <a:rPr lang="en-US" sz="1274" dirty="0" smtClean="0">
                <a:latin typeface="Consolas" panose="020B0609020204030204" pitchFamily="49" charset="0"/>
                <a:cs typeface="Consolas" panose="020B0609020204030204" pitchFamily="49" charset="0"/>
              </a:rPr>
              <a:t>/&gt;</a:t>
            </a:r>
            <a:br>
              <a:rPr lang="en-US" sz="1274" dirty="0" smtClean="0">
                <a:latin typeface="Consolas" panose="020B0609020204030204" pitchFamily="49" charset="0"/>
                <a:cs typeface="Consolas" panose="020B0609020204030204" pitchFamily="49" charset="0"/>
              </a:rPr>
            </a:br>
            <a:r>
              <a:rPr lang="en-US" sz="1274" dirty="0" smtClean="0">
                <a:latin typeface="Consolas" panose="020B0609020204030204" pitchFamily="49" charset="0"/>
                <a:cs typeface="Consolas" panose="020B0609020204030204" pitchFamily="49" charset="0"/>
              </a:rPr>
              <a:t>    </a:t>
            </a:r>
            <a:r>
              <a:rPr lang="en-US" sz="1274" dirty="0">
                <a:latin typeface="Consolas" panose="020B0609020204030204" pitchFamily="49" charset="0"/>
                <a:cs typeface="Consolas" panose="020B0609020204030204" pitchFamily="49" charset="0"/>
              </a:rPr>
              <a:t>&lt;/</a:t>
            </a:r>
            <a:r>
              <a:rPr lang="en-US" sz="1274" dirty="0" err="1">
                <a:solidFill>
                  <a:srgbClr val="C00000"/>
                </a:solidFill>
                <a:latin typeface="Consolas" panose="020B0609020204030204" pitchFamily="49" charset="0"/>
                <a:cs typeface="Consolas" panose="020B0609020204030204" pitchFamily="49" charset="0"/>
              </a:rPr>
              <a:t>Grid.ColumnDefinitions</a:t>
            </a:r>
            <a:r>
              <a:rPr lang="en-US" sz="1274" dirty="0" smtClean="0">
                <a:latin typeface="Consolas" panose="020B0609020204030204" pitchFamily="49" charset="0"/>
                <a:cs typeface="Consolas" panose="020B0609020204030204" pitchFamily="49" charset="0"/>
              </a:rPr>
              <a:t>&gt;</a:t>
            </a:r>
            <a:br>
              <a:rPr lang="en-US" sz="1274" dirty="0" smtClean="0">
                <a:latin typeface="Consolas" panose="020B0609020204030204" pitchFamily="49" charset="0"/>
                <a:cs typeface="Consolas" panose="020B0609020204030204" pitchFamily="49" charset="0"/>
              </a:rPr>
            </a:br>
            <a:r>
              <a:rPr lang="en-US" sz="1274" dirty="0" smtClean="0">
                <a:latin typeface="Consolas" panose="020B0609020204030204" pitchFamily="49" charset="0"/>
                <a:cs typeface="Consolas" panose="020B0609020204030204" pitchFamily="49" charset="0"/>
              </a:rPr>
              <a:t>    </a:t>
            </a:r>
            <a:r>
              <a:rPr lang="en-US" sz="1274" dirty="0">
                <a:latin typeface="Consolas" panose="020B0609020204030204" pitchFamily="49" charset="0"/>
                <a:cs typeface="Consolas" panose="020B0609020204030204" pitchFamily="49" charset="0"/>
              </a:rPr>
              <a:t>&lt;</a:t>
            </a:r>
            <a:r>
              <a:rPr lang="en-US" sz="1274" dirty="0" err="1">
                <a:solidFill>
                  <a:srgbClr val="C00000"/>
                </a:solidFill>
                <a:latin typeface="Consolas" panose="020B0609020204030204" pitchFamily="49" charset="0"/>
                <a:cs typeface="Consolas" panose="020B0609020204030204" pitchFamily="49" charset="0"/>
              </a:rPr>
              <a:t>Grid.RowDefinitions</a:t>
            </a:r>
            <a:r>
              <a:rPr lang="en-US" sz="1274" dirty="0" smtClean="0">
                <a:latin typeface="Consolas" panose="020B0609020204030204" pitchFamily="49" charset="0"/>
                <a:cs typeface="Consolas" panose="020B0609020204030204" pitchFamily="49" charset="0"/>
              </a:rPr>
              <a:t>&gt;</a:t>
            </a:r>
            <a:br>
              <a:rPr lang="en-US" sz="1274" dirty="0" smtClean="0">
                <a:latin typeface="Consolas" panose="020B0609020204030204" pitchFamily="49" charset="0"/>
                <a:cs typeface="Consolas" panose="020B0609020204030204" pitchFamily="49" charset="0"/>
              </a:rPr>
            </a:br>
            <a:r>
              <a:rPr lang="en-US" sz="1274" dirty="0" smtClean="0">
                <a:latin typeface="Consolas" panose="020B0609020204030204" pitchFamily="49" charset="0"/>
                <a:cs typeface="Consolas" panose="020B0609020204030204" pitchFamily="49" charset="0"/>
              </a:rPr>
              <a:t>        </a:t>
            </a:r>
            <a:r>
              <a:rPr lang="en-US" sz="1274" dirty="0">
                <a:latin typeface="Consolas" panose="020B0609020204030204" pitchFamily="49" charset="0"/>
                <a:cs typeface="Consolas" panose="020B0609020204030204" pitchFamily="49" charset="0"/>
              </a:rPr>
              <a:t>&lt;</a:t>
            </a:r>
            <a:r>
              <a:rPr lang="en-US" sz="1274" dirty="0" err="1">
                <a:solidFill>
                  <a:srgbClr val="C00000"/>
                </a:solidFill>
                <a:latin typeface="Consolas" panose="020B0609020204030204" pitchFamily="49" charset="0"/>
                <a:cs typeface="Consolas" panose="020B0609020204030204" pitchFamily="49" charset="0"/>
              </a:rPr>
              <a:t>RowDefinition</a:t>
            </a:r>
            <a:r>
              <a:rPr lang="en-US" sz="1274" dirty="0">
                <a:solidFill>
                  <a:srgbClr val="C00000"/>
                </a:solidFill>
                <a:latin typeface="Consolas" panose="020B0609020204030204" pitchFamily="49" charset="0"/>
                <a:cs typeface="Consolas" panose="020B0609020204030204" pitchFamily="49" charset="0"/>
              </a:rPr>
              <a:t> </a:t>
            </a:r>
            <a:r>
              <a:rPr lang="en-US" sz="1274" b="1" dirty="0">
                <a:solidFill>
                  <a:schemeClr val="accent3"/>
                </a:solidFill>
                <a:latin typeface="Consolas" panose="020B0609020204030204" pitchFamily="49" charset="0"/>
                <a:cs typeface="Consolas" panose="020B0609020204030204" pitchFamily="49" charset="0"/>
              </a:rPr>
              <a:t>Height="Auto" </a:t>
            </a:r>
            <a:r>
              <a:rPr lang="en-US" sz="1274" dirty="0" smtClean="0">
                <a:latin typeface="Consolas" panose="020B0609020204030204" pitchFamily="49" charset="0"/>
                <a:cs typeface="Consolas" panose="020B0609020204030204" pitchFamily="49" charset="0"/>
              </a:rPr>
              <a:t>/&gt;</a:t>
            </a:r>
            <a:br>
              <a:rPr lang="en-US" sz="1274" dirty="0" smtClean="0">
                <a:latin typeface="Consolas" panose="020B0609020204030204" pitchFamily="49" charset="0"/>
                <a:cs typeface="Consolas" panose="020B0609020204030204" pitchFamily="49" charset="0"/>
              </a:rPr>
            </a:br>
            <a:r>
              <a:rPr lang="en-US" sz="1274" dirty="0" smtClean="0">
                <a:latin typeface="Consolas" panose="020B0609020204030204" pitchFamily="49" charset="0"/>
                <a:cs typeface="Consolas" panose="020B0609020204030204" pitchFamily="49" charset="0"/>
              </a:rPr>
              <a:t>        </a:t>
            </a:r>
            <a:r>
              <a:rPr lang="en-US" sz="1274" dirty="0">
                <a:latin typeface="Consolas" panose="020B0609020204030204" pitchFamily="49" charset="0"/>
                <a:cs typeface="Consolas" panose="020B0609020204030204" pitchFamily="49" charset="0"/>
              </a:rPr>
              <a:t>&lt;</a:t>
            </a:r>
            <a:r>
              <a:rPr lang="en-US" sz="1274" dirty="0" err="1">
                <a:solidFill>
                  <a:srgbClr val="C00000"/>
                </a:solidFill>
                <a:latin typeface="Consolas" panose="020B0609020204030204" pitchFamily="49" charset="0"/>
                <a:cs typeface="Consolas" panose="020B0609020204030204" pitchFamily="49" charset="0"/>
              </a:rPr>
              <a:t>RowDefinition</a:t>
            </a:r>
            <a:r>
              <a:rPr lang="en-US" sz="1274" dirty="0">
                <a:solidFill>
                  <a:srgbClr val="C00000"/>
                </a:solidFill>
                <a:latin typeface="Consolas" panose="020B0609020204030204" pitchFamily="49" charset="0"/>
                <a:cs typeface="Consolas" panose="020B0609020204030204" pitchFamily="49" charset="0"/>
              </a:rPr>
              <a:t> </a:t>
            </a:r>
            <a:r>
              <a:rPr lang="en-US" sz="1274" b="1" dirty="0">
                <a:solidFill>
                  <a:schemeClr val="accent3"/>
                </a:solidFill>
                <a:latin typeface="Consolas" panose="020B0609020204030204" pitchFamily="49" charset="0"/>
                <a:cs typeface="Consolas" panose="020B0609020204030204" pitchFamily="49" charset="0"/>
              </a:rPr>
              <a:t>Height="*" </a:t>
            </a:r>
            <a:r>
              <a:rPr lang="en-US" sz="1274" dirty="0" smtClean="0">
                <a:latin typeface="Consolas" panose="020B0609020204030204" pitchFamily="49" charset="0"/>
                <a:cs typeface="Consolas" panose="020B0609020204030204" pitchFamily="49" charset="0"/>
              </a:rPr>
              <a:t>/&gt;</a:t>
            </a:r>
            <a:br>
              <a:rPr lang="en-US" sz="1274" dirty="0" smtClean="0">
                <a:latin typeface="Consolas" panose="020B0609020204030204" pitchFamily="49" charset="0"/>
                <a:cs typeface="Consolas" panose="020B0609020204030204" pitchFamily="49" charset="0"/>
              </a:rPr>
            </a:br>
            <a:r>
              <a:rPr lang="en-US" sz="1274" dirty="0" smtClean="0">
                <a:latin typeface="Consolas" panose="020B0609020204030204" pitchFamily="49" charset="0"/>
                <a:cs typeface="Consolas" panose="020B0609020204030204" pitchFamily="49" charset="0"/>
              </a:rPr>
              <a:t>        </a:t>
            </a:r>
            <a:r>
              <a:rPr lang="en-US" sz="1274" dirty="0">
                <a:latin typeface="Consolas" panose="020B0609020204030204" pitchFamily="49" charset="0"/>
                <a:cs typeface="Consolas" panose="020B0609020204030204" pitchFamily="49" charset="0"/>
              </a:rPr>
              <a:t>&lt;</a:t>
            </a:r>
            <a:r>
              <a:rPr lang="en-US" sz="1274" dirty="0" err="1">
                <a:solidFill>
                  <a:srgbClr val="C00000"/>
                </a:solidFill>
                <a:latin typeface="Consolas" panose="020B0609020204030204" pitchFamily="49" charset="0"/>
                <a:cs typeface="Consolas" panose="020B0609020204030204" pitchFamily="49" charset="0"/>
              </a:rPr>
              <a:t>RowDefinition</a:t>
            </a:r>
            <a:r>
              <a:rPr lang="en-US" sz="1274" dirty="0">
                <a:solidFill>
                  <a:srgbClr val="C00000"/>
                </a:solidFill>
                <a:latin typeface="Consolas" panose="020B0609020204030204" pitchFamily="49" charset="0"/>
                <a:cs typeface="Consolas" panose="020B0609020204030204" pitchFamily="49" charset="0"/>
              </a:rPr>
              <a:t> </a:t>
            </a:r>
            <a:r>
              <a:rPr lang="en-US" sz="1274" b="1" dirty="0">
                <a:solidFill>
                  <a:schemeClr val="accent3"/>
                </a:solidFill>
                <a:latin typeface="Consolas" panose="020B0609020204030204" pitchFamily="49" charset="0"/>
                <a:cs typeface="Consolas" panose="020B0609020204030204" pitchFamily="49" charset="0"/>
              </a:rPr>
              <a:t>Height="2*" </a:t>
            </a:r>
            <a:r>
              <a:rPr lang="en-US" sz="1274" dirty="0" smtClean="0">
                <a:latin typeface="Consolas" panose="020B0609020204030204" pitchFamily="49" charset="0"/>
                <a:cs typeface="Consolas" panose="020B0609020204030204" pitchFamily="49" charset="0"/>
              </a:rPr>
              <a:t>/&gt;</a:t>
            </a:r>
            <a:br>
              <a:rPr lang="en-US" sz="1274" dirty="0" smtClean="0">
                <a:latin typeface="Consolas" panose="020B0609020204030204" pitchFamily="49" charset="0"/>
                <a:cs typeface="Consolas" panose="020B0609020204030204" pitchFamily="49" charset="0"/>
              </a:rPr>
            </a:br>
            <a:r>
              <a:rPr lang="en-US" sz="1274" dirty="0" smtClean="0">
                <a:latin typeface="Consolas" panose="020B0609020204030204" pitchFamily="49" charset="0"/>
                <a:cs typeface="Consolas" panose="020B0609020204030204" pitchFamily="49" charset="0"/>
              </a:rPr>
              <a:t>        </a:t>
            </a:r>
            <a:r>
              <a:rPr lang="en-US" sz="1274" dirty="0">
                <a:latin typeface="Consolas" panose="020B0609020204030204" pitchFamily="49" charset="0"/>
                <a:cs typeface="Consolas" panose="020B0609020204030204" pitchFamily="49" charset="0"/>
              </a:rPr>
              <a:t>&lt;</a:t>
            </a:r>
            <a:r>
              <a:rPr lang="en-US" sz="1274" dirty="0" err="1">
                <a:solidFill>
                  <a:srgbClr val="C00000"/>
                </a:solidFill>
                <a:latin typeface="Consolas" panose="020B0609020204030204" pitchFamily="49" charset="0"/>
                <a:cs typeface="Consolas" panose="020B0609020204030204" pitchFamily="49" charset="0"/>
              </a:rPr>
              <a:t>RowDefinition</a:t>
            </a:r>
            <a:r>
              <a:rPr lang="en-US" sz="1274" dirty="0">
                <a:solidFill>
                  <a:srgbClr val="C00000"/>
                </a:solidFill>
                <a:latin typeface="Consolas" panose="020B0609020204030204" pitchFamily="49" charset="0"/>
                <a:cs typeface="Consolas" panose="020B0609020204030204" pitchFamily="49" charset="0"/>
              </a:rPr>
              <a:t> </a:t>
            </a:r>
            <a:r>
              <a:rPr lang="en-US" sz="1274" b="1" dirty="0">
                <a:solidFill>
                  <a:schemeClr val="accent3"/>
                </a:solidFill>
                <a:latin typeface="Consolas" panose="020B0609020204030204" pitchFamily="49" charset="0"/>
                <a:cs typeface="Consolas" panose="020B0609020204030204" pitchFamily="49" charset="0"/>
              </a:rPr>
              <a:t>Height="0.5*" </a:t>
            </a:r>
            <a:r>
              <a:rPr lang="en-US" sz="1274" dirty="0" smtClean="0">
                <a:latin typeface="Consolas" panose="020B0609020204030204" pitchFamily="49" charset="0"/>
                <a:cs typeface="Consolas" panose="020B0609020204030204" pitchFamily="49" charset="0"/>
              </a:rPr>
              <a:t>/&gt;</a:t>
            </a:r>
            <a:br>
              <a:rPr lang="en-US" sz="1274" dirty="0" smtClean="0">
                <a:latin typeface="Consolas" panose="020B0609020204030204" pitchFamily="49" charset="0"/>
                <a:cs typeface="Consolas" panose="020B0609020204030204" pitchFamily="49" charset="0"/>
              </a:rPr>
            </a:br>
            <a:r>
              <a:rPr lang="en-US" sz="1274" dirty="0" smtClean="0">
                <a:latin typeface="Consolas" panose="020B0609020204030204" pitchFamily="49" charset="0"/>
                <a:cs typeface="Consolas" panose="020B0609020204030204" pitchFamily="49" charset="0"/>
              </a:rPr>
              <a:t>    </a:t>
            </a:r>
            <a:r>
              <a:rPr lang="en-US" sz="1274" dirty="0">
                <a:latin typeface="Consolas" panose="020B0609020204030204" pitchFamily="49" charset="0"/>
                <a:cs typeface="Consolas" panose="020B0609020204030204" pitchFamily="49" charset="0"/>
              </a:rPr>
              <a:t>&lt;/</a:t>
            </a:r>
            <a:r>
              <a:rPr lang="en-US" sz="1274" dirty="0" err="1">
                <a:solidFill>
                  <a:srgbClr val="C00000"/>
                </a:solidFill>
                <a:latin typeface="Consolas" panose="020B0609020204030204" pitchFamily="49" charset="0"/>
                <a:cs typeface="Consolas" panose="020B0609020204030204" pitchFamily="49" charset="0"/>
              </a:rPr>
              <a:t>Grid.RowDefinitions</a:t>
            </a:r>
            <a:r>
              <a:rPr lang="en-US" sz="1274" dirty="0">
                <a:latin typeface="Consolas" panose="020B0609020204030204" pitchFamily="49" charset="0"/>
                <a:cs typeface="Consolas" panose="020B0609020204030204" pitchFamily="49" charset="0"/>
              </a:rPr>
              <a:t>&gt;</a:t>
            </a:r>
          </a:p>
          <a:p>
            <a:r>
              <a:rPr lang="en-US" sz="1274" dirty="0" smtClean="0">
                <a:latin typeface="Consolas" panose="020B0609020204030204" pitchFamily="49" charset="0"/>
                <a:cs typeface="Consolas" panose="020B0609020204030204" pitchFamily="49" charset="0"/>
              </a:rPr>
              <a:t>    </a:t>
            </a:r>
            <a:r>
              <a:rPr lang="en-US" sz="1274" dirty="0">
                <a:latin typeface="Consolas" panose="020B0609020204030204" pitchFamily="49" charset="0"/>
                <a:cs typeface="Consolas" panose="020B0609020204030204" pitchFamily="49" charset="0"/>
              </a:rPr>
              <a:t>&lt;</a:t>
            </a:r>
            <a:r>
              <a:rPr lang="en-US" sz="1274" dirty="0">
                <a:solidFill>
                  <a:srgbClr val="C00000"/>
                </a:solidFill>
                <a:latin typeface="Consolas" panose="020B0609020204030204" pitchFamily="49" charset="0"/>
                <a:cs typeface="Consolas" panose="020B0609020204030204" pitchFamily="49" charset="0"/>
              </a:rPr>
              <a:t>Rectangle</a:t>
            </a:r>
            <a:r>
              <a:rPr lang="en-US" sz="1274" dirty="0">
                <a:latin typeface="Consolas" panose="020B0609020204030204" pitchFamily="49" charset="0"/>
                <a:cs typeface="Consolas" panose="020B0609020204030204" pitchFamily="49" charset="0"/>
              </a:rPr>
              <a:t> Stroke="White" Margin="1" </a:t>
            </a:r>
            <a:r>
              <a:rPr lang="en-US" sz="1274" b="1" dirty="0" err="1">
                <a:solidFill>
                  <a:schemeClr val="accent3"/>
                </a:solidFill>
                <a:latin typeface="Consolas" panose="020B0609020204030204" pitchFamily="49" charset="0"/>
                <a:cs typeface="Consolas" panose="020B0609020204030204" pitchFamily="49" charset="0"/>
              </a:rPr>
              <a:t>Grid.Row</a:t>
            </a:r>
            <a:r>
              <a:rPr lang="en-US" sz="1274" b="1" dirty="0">
                <a:solidFill>
                  <a:schemeClr val="accent3"/>
                </a:solidFill>
                <a:latin typeface="Consolas" panose="020B0609020204030204" pitchFamily="49" charset="0"/>
                <a:cs typeface="Consolas" panose="020B0609020204030204" pitchFamily="49" charset="0"/>
              </a:rPr>
              <a:t>="0" </a:t>
            </a:r>
            <a:r>
              <a:rPr lang="en-US" sz="1274" b="1" dirty="0" err="1">
                <a:solidFill>
                  <a:schemeClr val="accent3"/>
                </a:solidFill>
                <a:latin typeface="Consolas" panose="020B0609020204030204" pitchFamily="49" charset="0"/>
                <a:cs typeface="Consolas" panose="020B0609020204030204" pitchFamily="49" charset="0"/>
              </a:rPr>
              <a:t>Grid.Column</a:t>
            </a:r>
            <a:r>
              <a:rPr lang="en-US" sz="1274" b="1" dirty="0">
                <a:solidFill>
                  <a:schemeClr val="accent3"/>
                </a:solidFill>
                <a:latin typeface="Consolas" panose="020B0609020204030204" pitchFamily="49" charset="0"/>
                <a:cs typeface="Consolas" panose="020B0609020204030204" pitchFamily="49" charset="0"/>
              </a:rPr>
              <a:t>="0" </a:t>
            </a:r>
            <a:r>
              <a:rPr lang="en-US" sz="1274" dirty="0" smtClean="0">
                <a:latin typeface="Consolas" panose="020B0609020204030204" pitchFamily="49" charset="0"/>
                <a:cs typeface="Consolas" panose="020B0609020204030204" pitchFamily="49" charset="0"/>
              </a:rPr>
              <a:t>/&gt;</a:t>
            </a:r>
            <a:br>
              <a:rPr lang="en-US" sz="1274" dirty="0" smtClean="0">
                <a:latin typeface="Consolas" panose="020B0609020204030204" pitchFamily="49" charset="0"/>
                <a:cs typeface="Consolas" panose="020B0609020204030204" pitchFamily="49" charset="0"/>
              </a:rPr>
            </a:br>
            <a:r>
              <a:rPr lang="en-US" sz="1274" dirty="0" smtClean="0">
                <a:latin typeface="Consolas" panose="020B0609020204030204" pitchFamily="49" charset="0"/>
                <a:cs typeface="Consolas" panose="020B0609020204030204" pitchFamily="49" charset="0"/>
              </a:rPr>
              <a:t>    </a:t>
            </a:r>
            <a:r>
              <a:rPr lang="en-US" sz="1274" dirty="0">
                <a:latin typeface="Consolas" panose="020B0609020204030204" pitchFamily="49" charset="0"/>
                <a:cs typeface="Consolas" panose="020B0609020204030204" pitchFamily="49" charset="0"/>
              </a:rPr>
              <a:t>&lt;</a:t>
            </a:r>
            <a:r>
              <a:rPr lang="en-US" sz="1274" dirty="0">
                <a:solidFill>
                  <a:srgbClr val="C00000"/>
                </a:solidFill>
                <a:latin typeface="Consolas" panose="020B0609020204030204" pitchFamily="49" charset="0"/>
                <a:cs typeface="Consolas" panose="020B0609020204030204" pitchFamily="49" charset="0"/>
              </a:rPr>
              <a:t>Rectangle</a:t>
            </a:r>
            <a:r>
              <a:rPr lang="en-US" sz="1274" dirty="0">
                <a:latin typeface="Consolas" panose="020B0609020204030204" pitchFamily="49" charset="0"/>
                <a:cs typeface="Consolas" panose="020B0609020204030204" pitchFamily="49" charset="0"/>
              </a:rPr>
              <a:t> Stroke="White" Margin="1" </a:t>
            </a:r>
            <a:r>
              <a:rPr lang="en-US" sz="1274" b="1" dirty="0" err="1">
                <a:solidFill>
                  <a:schemeClr val="accent3"/>
                </a:solidFill>
                <a:latin typeface="Consolas" panose="020B0609020204030204" pitchFamily="49" charset="0"/>
                <a:cs typeface="Consolas" panose="020B0609020204030204" pitchFamily="49" charset="0"/>
              </a:rPr>
              <a:t>Grid.Row</a:t>
            </a:r>
            <a:r>
              <a:rPr lang="en-US" sz="1274" b="1" dirty="0">
                <a:solidFill>
                  <a:schemeClr val="accent3"/>
                </a:solidFill>
                <a:latin typeface="Consolas" panose="020B0609020204030204" pitchFamily="49" charset="0"/>
                <a:cs typeface="Consolas" panose="020B0609020204030204" pitchFamily="49" charset="0"/>
              </a:rPr>
              <a:t>="0" </a:t>
            </a:r>
            <a:r>
              <a:rPr lang="en-US" sz="1274" b="1" dirty="0" err="1">
                <a:solidFill>
                  <a:schemeClr val="accent3"/>
                </a:solidFill>
                <a:latin typeface="Consolas" panose="020B0609020204030204" pitchFamily="49" charset="0"/>
                <a:cs typeface="Consolas" panose="020B0609020204030204" pitchFamily="49" charset="0"/>
              </a:rPr>
              <a:t>Grid.Column</a:t>
            </a:r>
            <a:r>
              <a:rPr lang="en-US" sz="1274" b="1" dirty="0">
                <a:solidFill>
                  <a:schemeClr val="accent3"/>
                </a:solidFill>
                <a:latin typeface="Consolas" panose="020B0609020204030204" pitchFamily="49" charset="0"/>
                <a:cs typeface="Consolas" panose="020B0609020204030204" pitchFamily="49" charset="0"/>
              </a:rPr>
              <a:t>="1" </a:t>
            </a:r>
            <a:r>
              <a:rPr lang="en-US" sz="1274" dirty="0" smtClean="0">
                <a:latin typeface="Consolas" panose="020B0609020204030204" pitchFamily="49" charset="0"/>
                <a:cs typeface="Consolas" panose="020B0609020204030204" pitchFamily="49" charset="0"/>
              </a:rPr>
              <a:t>/&gt;</a:t>
            </a:r>
            <a:br>
              <a:rPr lang="en-US" sz="1274" dirty="0" smtClean="0">
                <a:latin typeface="Consolas" panose="020B0609020204030204" pitchFamily="49" charset="0"/>
                <a:cs typeface="Consolas" panose="020B0609020204030204" pitchFamily="49" charset="0"/>
              </a:rPr>
            </a:br>
            <a:r>
              <a:rPr lang="en-US" sz="1274" dirty="0" smtClean="0">
                <a:latin typeface="Consolas" panose="020B0609020204030204" pitchFamily="49" charset="0"/>
                <a:cs typeface="Consolas" panose="020B0609020204030204" pitchFamily="49" charset="0"/>
              </a:rPr>
              <a:t>    </a:t>
            </a:r>
            <a:r>
              <a:rPr lang="en-US" sz="1274" dirty="0">
                <a:latin typeface="Consolas" panose="020B0609020204030204" pitchFamily="49" charset="0"/>
                <a:cs typeface="Consolas" panose="020B0609020204030204" pitchFamily="49" charset="0"/>
              </a:rPr>
              <a:t>&lt;</a:t>
            </a:r>
            <a:r>
              <a:rPr lang="en-US" sz="1274" dirty="0">
                <a:solidFill>
                  <a:srgbClr val="C00000"/>
                </a:solidFill>
                <a:latin typeface="Consolas" panose="020B0609020204030204" pitchFamily="49" charset="0"/>
                <a:cs typeface="Consolas" panose="020B0609020204030204" pitchFamily="49" charset="0"/>
              </a:rPr>
              <a:t>Rectangle</a:t>
            </a:r>
            <a:r>
              <a:rPr lang="en-US" sz="1274" dirty="0">
                <a:latin typeface="Consolas" panose="020B0609020204030204" pitchFamily="49" charset="0"/>
                <a:cs typeface="Consolas" panose="020B0609020204030204" pitchFamily="49" charset="0"/>
              </a:rPr>
              <a:t> Stroke="White" Margin="1" </a:t>
            </a:r>
            <a:r>
              <a:rPr lang="en-US" sz="1274" b="1" dirty="0" err="1">
                <a:solidFill>
                  <a:schemeClr val="accent3"/>
                </a:solidFill>
                <a:latin typeface="Consolas" panose="020B0609020204030204" pitchFamily="49" charset="0"/>
                <a:cs typeface="Consolas" panose="020B0609020204030204" pitchFamily="49" charset="0"/>
              </a:rPr>
              <a:t>Grid.Row</a:t>
            </a:r>
            <a:r>
              <a:rPr lang="en-US" sz="1274" b="1" dirty="0">
                <a:solidFill>
                  <a:schemeClr val="accent3"/>
                </a:solidFill>
                <a:latin typeface="Consolas" panose="020B0609020204030204" pitchFamily="49" charset="0"/>
                <a:cs typeface="Consolas" panose="020B0609020204030204" pitchFamily="49" charset="0"/>
              </a:rPr>
              <a:t>="0" </a:t>
            </a:r>
            <a:r>
              <a:rPr lang="en-US" sz="1274" b="1" dirty="0" err="1">
                <a:solidFill>
                  <a:schemeClr val="accent3"/>
                </a:solidFill>
                <a:latin typeface="Consolas" panose="020B0609020204030204" pitchFamily="49" charset="0"/>
                <a:cs typeface="Consolas" panose="020B0609020204030204" pitchFamily="49" charset="0"/>
              </a:rPr>
              <a:t>Grid.Column</a:t>
            </a:r>
            <a:r>
              <a:rPr lang="en-US" sz="1274" b="1" dirty="0">
                <a:solidFill>
                  <a:schemeClr val="accent3"/>
                </a:solidFill>
                <a:latin typeface="Consolas" panose="020B0609020204030204" pitchFamily="49" charset="0"/>
                <a:cs typeface="Consolas" panose="020B0609020204030204" pitchFamily="49" charset="0"/>
              </a:rPr>
              <a:t>="2" </a:t>
            </a:r>
            <a:r>
              <a:rPr lang="en-US" sz="1274" dirty="0">
                <a:latin typeface="Consolas" panose="020B0609020204030204" pitchFamily="49" charset="0"/>
                <a:cs typeface="Consolas" panose="020B0609020204030204" pitchFamily="49" charset="0"/>
              </a:rPr>
              <a:t>/&gt;</a:t>
            </a:r>
          </a:p>
          <a:p>
            <a:r>
              <a:rPr lang="en-US" sz="1274" dirty="0" smtClean="0">
                <a:latin typeface="Consolas" panose="020B0609020204030204" pitchFamily="49" charset="0"/>
                <a:cs typeface="Consolas" panose="020B0609020204030204" pitchFamily="49" charset="0"/>
              </a:rPr>
              <a:t>..</a:t>
            </a:r>
            <a:r>
              <a:rPr lang="en-US" sz="1274" dirty="0">
                <a:latin typeface="Consolas" panose="020B0609020204030204" pitchFamily="49" charset="0"/>
                <a:cs typeface="Consolas" panose="020B0609020204030204" pitchFamily="49" charset="0"/>
              </a:rPr>
              <a:t/>
            </a:r>
            <a:br>
              <a:rPr lang="en-US" sz="1274" dirty="0">
                <a:latin typeface="Consolas" panose="020B0609020204030204" pitchFamily="49" charset="0"/>
                <a:cs typeface="Consolas" panose="020B0609020204030204" pitchFamily="49" charset="0"/>
              </a:rPr>
            </a:br>
            <a:r>
              <a:rPr lang="en-US" sz="1274" dirty="0" smtClean="0">
                <a:latin typeface="Consolas" panose="020B0609020204030204" pitchFamily="49" charset="0"/>
                <a:cs typeface="Consolas" panose="020B0609020204030204" pitchFamily="49" charset="0"/>
              </a:rPr>
              <a:t>   </a:t>
            </a:r>
            <a:r>
              <a:rPr lang="en-US" sz="1274" dirty="0">
                <a:latin typeface="Consolas" panose="020B0609020204030204" pitchFamily="49" charset="0"/>
                <a:cs typeface="Consolas" panose="020B0609020204030204" pitchFamily="49" charset="0"/>
              </a:rPr>
              <a:t>&lt;</a:t>
            </a:r>
            <a:r>
              <a:rPr lang="en-US" sz="1274" dirty="0" err="1">
                <a:solidFill>
                  <a:srgbClr val="C00000"/>
                </a:solidFill>
                <a:latin typeface="Consolas" panose="020B0609020204030204" pitchFamily="49" charset="0"/>
                <a:cs typeface="Consolas" panose="020B0609020204030204" pitchFamily="49" charset="0"/>
              </a:rPr>
              <a:t>TextBlock</a:t>
            </a:r>
            <a:r>
              <a:rPr lang="en-US" sz="1274" dirty="0">
                <a:solidFill>
                  <a:srgbClr val="C00000"/>
                </a:solidFill>
                <a:latin typeface="Consolas" panose="020B0609020204030204" pitchFamily="49" charset="0"/>
                <a:cs typeface="Consolas" panose="020B0609020204030204" pitchFamily="49" charset="0"/>
              </a:rPr>
              <a:t> </a:t>
            </a:r>
            <a:r>
              <a:rPr lang="en-US" sz="1274" dirty="0">
                <a:latin typeface="Consolas" panose="020B0609020204030204" pitchFamily="49" charset="0"/>
                <a:cs typeface="Consolas" panose="020B0609020204030204" pitchFamily="49" charset="0"/>
              </a:rPr>
              <a:t>Text="Row 0, Col 0" Margin="5" </a:t>
            </a:r>
            <a:r>
              <a:rPr lang="en-US" sz="1274" dirty="0" smtClean="0">
                <a:latin typeface="Consolas" panose="020B0609020204030204" pitchFamily="49" charset="0"/>
                <a:cs typeface="Consolas" panose="020B0609020204030204" pitchFamily="49" charset="0"/>
              </a:rPr>
              <a:t>/&gt;</a:t>
            </a:r>
            <a:r>
              <a:rPr lang="en-US" sz="1274" dirty="0">
                <a:latin typeface="Consolas" panose="020B0609020204030204" pitchFamily="49" charset="0"/>
                <a:cs typeface="Consolas" panose="020B0609020204030204" pitchFamily="49" charset="0"/>
              </a:rPr>
              <a:t/>
            </a:r>
            <a:br>
              <a:rPr lang="en-US" sz="1274" dirty="0">
                <a:latin typeface="Consolas" panose="020B0609020204030204" pitchFamily="49" charset="0"/>
                <a:cs typeface="Consolas" panose="020B0609020204030204" pitchFamily="49" charset="0"/>
              </a:rPr>
            </a:br>
            <a:r>
              <a:rPr lang="en-US" sz="1274" dirty="0" smtClean="0">
                <a:latin typeface="Consolas" panose="020B0609020204030204" pitchFamily="49" charset="0"/>
                <a:cs typeface="Consolas" panose="020B0609020204030204" pitchFamily="49" charset="0"/>
              </a:rPr>
              <a:t>    </a:t>
            </a:r>
            <a:r>
              <a:rPr lang="en-US" sz="1274" dirty="0">
                <a:latin typeface="Consolas" panose="020B0609020204030204" pitchFamily="49" charset="0"/>
                <a:cs typeface="Consolas" panose="020B0609020204030204" pitchFamily="49" charset="0"/>
              </a:rPr>
              <a:t>&lt;</a:t>
            </a:r>
            <a:r>
              <a:rPr lang="en-US" sz="1274" dirty="0" err="1">
                <a:solidFill>
                  <a:srgbClr val="C00000"/>
                </a:solidFill>
                <a:latin typeface="Consolas" panose="020B0609020204030204" pitchFamily="49" charset="0"/>
                <a:cs typeface="Consolas" panose="020B0609020204030204" pitchFamily="49" charset="0"/>
              </a:rPr>
              <a:t>TextBlock</a:t>
            </a:r>
            <a:r>
              <a:rPr lang="en-US" sz="1274" dirty="0">
                <a:solidFill>
                  <a:srgbClr val="C00000"/>
                </a:solidFill>
                <a:latin typeface="Consolas" panose="020B0609020204030204" pitchFamily="49" charset="0"/>
                <a:cs typeface="Consolas" panose="020B0609020204030204" pitchFamily="49" charset="0"/>
              </a:rPr>
              <a:t> </a:t>
            </a:r>
            <a:r>
              <a:rPr lang="en-US" sz="1274" dirty="0">
                <a:latin typeface="Consolas" panose="020B0609020204030204" pitchFamily="49" charset="0"/>
                <a:cs typeface="Consolas" panose="020B0609020204030204" pitchFamily="49" charset="0"/>
              </a:rPr>
              <a:t>Text="Row 0, Col 1" </a:t>
            </a:r>
            <a:r>
              <a:rPr lang="en-US" sz="1274" b="1" dirty="0" err="1">
                <a:solidFill>
                  <a:schemeClr val="accent3"/>
                </a:solidFill>
                <a:latin typeface="Consolas" panose="020B0609020204030204" pitchFamily="49" charset="0"/>
                <a:cs typeface="Consolas" panose="020B0609020204030204" pitchFamily="49" charset="0"/>
              </a:rPr>
              <a:t>Grid.Column</a:t>
            </a:r>
            <a:r>
              <a:rPr lang="en-US" sz="1274" b="1" dirty="0">
                <a:solidFill>
                  <a:schemeClr val="accent3"/>
                </a:solidFill>
                <a:latin typeface="Consolas" panose="020B0609020204030204" pitchFamily="49" charset="0"/>
                <a:cs typeface="Consolas" panose="020B0609020204030204" pitchFamily="49" charset="0"/>
              </a:rPr>
              <a:t>="1"</a:t>
            </a:r>
            <a:r>
              <a:rPr lang="en-US" sz="1274" dirty="0">
                <a:latin typeface="Consolas" panose="020B0609020204030204" pitchFamily="49" charset="0"/>
                <a:cs typeface="Consolas" panose="020B0609020204030204" pitchFamily="49" charset="0"/>
              </a:rPr>
              <a:t> Margin="5" </a:t>
            </a:r>
            <a:r>
              <a:rPr lang="en-US" sz="1274" dirty="0" smtClean="0">
                <a:latin typeface="Consolas" panose="020B0609020204030204" pitchFamily="49" charset="0"/>
                <a:cs typeface="Consolas" panose="020B0609020204030204" pitchFamily="49" charset="0"/>
              </a:rPr>
              <a:t>/&gt;</a:t>
            </a:r>
            <a:r>
              <a:rPr lang="en-US" sz="1274" dirty="0">
                <a:latin typeface="Consolas" panose="020B0609020204030204" pitchFamily="49" charset="0"/>
                <a:cs typeface="Consolas" panose="020B0609020204030204" pitchFamily="49" charset="0"/>
              </a:rPr>
              <a:t/>
            </a:r>
            <a:br>
              <a:rPr lang="en-US" sz="1274" dirty="0">
                <a:latin typeface="Consolas" panose="020B0609020204030204" pitchFamily="49" charset="0"/>
                <a:cs typeface="Consolas" panose="020B0609020204030204" pitchFamily="49" charset="0"/>
              </a:rPr>
            </a:br>
            <a:r>
              <a:rPr lang="en-US" sz="1274" dirty="0" smtClean="0">
                <a:latin typeface="Consolas" panose="020B0609020204030204" pitchFamily="49" charset="0"/>
                <a:cs typeface="Consolas" panose="020B0609020204030204" pitchFamily="49" charset="0"/>
              </a:rPr>
              <a:t>    </a:t>
            </a:r>
            <a:r>
              <a:rPr lang="en-US" sz="1274" dirty="0">
                <a:latin typeface="Consolas" panose="020B0609020204030204" pitchFamily="49" charset="0"/>
                <a:cs typeface="Consolas" panose="020B0609020204030204" pitchFamily="49" charset="0"/>
              </a:rPr>
              <a:t>&lt;</a:t>
            </a:r>
            <a:r>
              <a:rPr lang="en-US" sz="1274" dirty="0" err="1">
                <a:solidFill>
                  <a:srgbClr val="C00000"/>
                </a:solidFill>
                <a:latin typeface="Consolas" panose="020B0609020204030204" pitchFamily="49" charset="0"/>
                <a:cs typeface="Consolas" panose="020B0609020204030204" pitchFamily="49" charset="0"/>
              </a:rPr>
              <a:t>TextBlock</a:t>
            </a:r>
            <a:r>
              <a:rPr lang="en-US" sz="1274" dirty="0">
                <a:solidFill>
                  <a:srgbClr val="C00000"/>
                </a:solidFill>
                <a:latin typeface="Consolas" panose="020B0609020204030204" pitchFamily="49" charset="0"/>
                <a:cs typeface="Consolas" panose="020B0609020204030204" pitchFamily="49" charset="0"/>
              </a:rPr>
              <a:t> </a:t>
            </a:r>
            <a:r>
              <a:rPr lang="en-US" sz="1274" dirty="0">
                <a:latin typeface="Consolas" panose="020B0609020204030204" pitchFamily="49" charset="0"/>
                <a:cs typeface="Consolas" panose="020B0609020204030204" pitchFamily="49" charset="0"/>
              </a:rPr>
              <a:t>Text="Row 0, Col 2" </a:t>
            </a:r>
            <a:r>
              <a:rPr lang="en-US" sz="1274" b="1" dirty="0" err="1">
                <a:solidFill>
                  <a:schemeClr val="accent3"/>
                </a:solidFill>
                <a:latin typeface="Consolas" panose="020B0609020204030204" pitchFamily="49" charset="0"/>
                <a:cs typeface="Consolas" panose="020B0609020204030204" pitchFamily="49" charset="0"/>
              </a:rPr>
              <a:t>Grid.Column</a:t>
            </a:r>
            <a:r>
              <a:rPr lang="en-US" sz="1274" b="1" dirty="0">
                <a:solidFill>
                  <a:schemeClr val="accent3"/>
                </a:solidFill>
                <a:latin typeface="Consolas" panose="020B0609020204030204" pitchFamily="49" charset="0"/>
                <a:cs typeface="Consolas" panose="020B0609020204030204" pitchFamily="49" charset="0"/>
              </a:rPr>
              <a:t>="2" </a:t>
            </a:r>
            <a:r>
              <a:rPr lang="en-US" sz="1274" b="1" dirty="0" smtClean="0">
                <a:solidFill>
                  <a:schemeClr val="accent3"/>
                </a:solidFill>
                <a:latin typeface="Consolas" panose="020B0609020204030204" pitchFamily="49" charset="0"/>
                <a:cs typeface="Consolas" panose="020B0609020204030204" pitchFamily="49" charset="0"/>
              </a:rPr>
              <a:t/>
            </a:r>
            <a:br>
              <a:rPr lang="en-US" sz="1274" b="1" dirty="0" smtClean="0">
                <a:solidFill>
                  <a:schemeClr val="accent3"/>
                </a:solidFill>
                <a:latin typeface="Consolas" panose="020B0609020204030204" pitchFamily="49" charset="0"/>
                <a:cs typeface="Consolas" panose="020B0609020204030204" pitchFamily="49" charset="0"/>
              </a:rPr>
            </a:br>
            <a:r>
              <a:rPr lang="en-US" sz="1274" dirty="0" smtClean="0">
                <a:latin typeface="Consolas" panose="020B0609020204030204" pitchFamily="49" charset="0"/>
                <a:cs typeface="Consolas" panose="020B0609020204030204" pitchFamily="49" charset="0"/>
              </a:rPr>
              <a:t>               </a:t>
            </a:r>
            <a:r>
              <a:rPr lang="en-US" sz="1274" b="1" dirty="0" err="1">
                <a:solidFill>
                  <a:schemeClr val="accent3"/>
                </a:solidFill>
                <a:latin typeface="Consolas" panose="020B0609020204030204" pitchFamily="49" charset="0"/>
                <a:cs typeface="Consolas" panose="020B0609020204030204" pitchFamily="49" charset="0"/>
              </a:rPr>
              <a:t>HorizontalAlignment</a:t>
            </a:r>
            <a:r>
              <a:rPr lang="en-US" sz="1274" b="1" dirty="0">
                <a:solidFill>
                  <a:schemeClr val="accent3"/>
                </a:solidFill>
                <a:latin typeface="Consolas" panose="020B0609020204030204" pitchFamily="49" charset="0"/>
                <a:cs typeface="Consolas" panose="020B0609020204030204" pitchFamily="49" charset="0"/>
              </a:rPr>
              <a:t>="Right" </a:t>
            </a:r>
            <a:r>
              <a:rPr lang="en-US" sz="1274" dirty="0">
                <a:latin typeface="Consolas" panose="020B0609020204030204" pitchFamily="49" charset="0"/>
                <a:cs typeface="Consolas" panose="020B0609020204030204" pitchFamily="49" charset="0"/>
              </a:rPr>
              <a:t>Margin="5" </a:t>
            </a:r>
            <a:r>
              <a:rPr lang="en-US" sz="1274" dirty="0" smtClean="0">
                <a:latin typeface="Consolas" panose="020B0609020204030204" pitchFamily="49" charset="0"/>
                <a:cs typeface="Consolas" panose="020B0609020204030204" pitchFamily="49" charset="0"/>
              </a:rPr>
              <a:t>/&gt;</a:t>
            </a:r>
            <a:r>
              <a:rPr lang="en-US" sz="1274" dirty="0">
                <a:latin typeface="Consolas" panose="020B0609020204030204" pitchFamily="49" charset="0"/>
                <a:cs typeface="Consolas" panose="020B0609020204030204" pitchFamily="49" charset="0"/>
              </a:rPr>
              <a:t/>
            </a:r>
            <a:br>
              <a:rPr lang="en-US" sz="1274" dirty="0">
                <a:latin typeface="Consolas" panose="020B0609020204030204" pitchFamily="49" charset="0"/>
                <a:cs typeface="Consolas" panose="020B0609020204030204" pitchFamily="49" charset="0"/>
              </a:rPr>
            </a:br>
            <a:r>
              <a:rPr lang="en-US" sz="1274" dirty="0" smtClean="0">
                <a:latin typeface="Consolas" panose="020B0609020204030204" pitchFamily="49" charset="0"/>
                <a:cs typeface="Consolas" panose="020B0609020204030204" pitchFamily="49" charset="0"/>
              </a:rPr>
              <a:t>..</a:t>
            </a:r>
            <a:br>
              <a:rPr lang="en-US" sz="1274" dirty="0" smtClean="0">
                <a:latin typeface="Consolas" panose="020B0609020204030204" pitchFamily="49" charset="0"/>
                <a:cs typeface="Consolas" panose="020B0609020204030204" pitchFamily="49" charset="0"/>
              </a:rPr>
            </a:br>
            <a:r>
              <a:rPr lang="en-US" sz="1274" dirty="0" smtClean="0">
                <a:latin typeface="Consolas" panose="020B0609020204030204" pitchFamily="49" charset="0"/>
                <a:cs typeface="Consolas" panose="020B0609020204030204" pitchFamily="49" charset="0"/>
              </a:rPr>
              <a:t>&lt;/</a:t>
            </a:r>
            <a:r>
              <a:rPr lang="en-US" sz="1274" dirty="0">
                <a:latin typeface="Consolas" panose="020B0609020204030204" pitchFamily="49" charset="0"/>
                <a:cs typeface="Consolas" panose="020B0609020204030204" pitchFamily="49" charset="0"/>
              </a:rPr>
              <a:t>Grid&gt;</a:t>
            </a:r>
          </a:p>
        </p:txBody>
      </p:sp>
      <p:sp>
        <p:nvSpPr>
          <p:cNvPr id="3" name="Title 2"/>
          <p:cNvSpPr>
            <a:spLocks noGrp="1"/>
          </p:cNvSpPr>
          <p:nvPr>
            <p:ph type="title"/>
          </p:nvPr>
        </p:nvSpPr>
        <p:spPr/>
        <p:txBody>
          <a:bodyPr/>
          <a:lstStyle/>
          <a:p>
            <a:r>
              <a:rPr lang="en-US" dirty="0" smtClean="0"/>
              <a:t>Grid</a:t>
            </a:r>
            <a:endParaRPr lang="en-US" dirty="0"/>
          </a:p>
        </p:txBody>
      </p:sp>
      <p:pic>
        <p:nvPicPr>
          <p:cNvPr id="6" name="Picture 5"/>
          <p:cNvPicPr>
            <a:picLocks noChangeAspect="1"/>
          </p:cNvPicPr>
          <p:nvPr/>
        </p:nvPicPr>
        <p:blipFill>
          <a:blip r:embed="rId3"/>
          <a:stretch>
            <a:fillRect/>
          </a:stretch>
        </p:blipFill>
        <p:spPr>
          <a:xfrm>
            <a:off x="9416399" y="-11547"/>
            <a:ext cx="2775601" cy="6869062"/>
          </a:xfrm>
          <a:prstGeom prst="rect">
            <a:avLst/>
          </a:prstGeom>
        </p:spPr>
      </p:pic>
      <p:sp>
        <p:nvSpPr>
          <p:cNvPr id="7" name="Rectangle 6"/>
          <p:cNvSpPr/>
          <p:nvPr/>
        </p:nvSpPr>
        <p:spPr bwMode="auto">
          <a:xfrm>
            <a:off x="179662" y="4235774"/>
            <a:ext cx="7440244" cy="986057"/>
          </a:xfrm>
          <a:prstGeom prst="rect">
            <a:avLst/>
          </a:prstGeom>
          <a:noFill/>
          <a:ln w="28575">
            <a:solidFill>
              <a:srgbClr val="FFC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078" dirty="0" smtClean="0">
                <a:solidFill>
                  <a:srgbClr val="FFC000"/>
                </a:solidFill>
                <a:ea typeface="Segoe UI" pitchFamily="34" charset="0"/>
                <a:cs typeface="Segoe UI" pitchFamily="34" charset="0"/>
              </a:rPr>
              <a:t>Rectangles</a:t>
            </a:r>
            <a:endParaRPr lang="en-US" sz="1078" dirty="0">
              <a:solidFill>
                <a:srgbClr val="FFC000"/>
              </a:solidFill>
              <a:ea typeface="Segoe UI" pitchFamily="34" charset="0"/>
              <a:cs typeface="Segoe UI" pitchFamily="34" charset="0"/>
            </a:endParaRPr>
          </a:p>
        </p:txBody>
      </p:sp>
      <p:sp>
        <p:nvSpPr>
          <p:cNvPr id="8" name="Rectangle 7"/>
          <p:cNvSpPr/>
          <p:nvPr/>
        </p:nvSpPr>
        <p:spPr bwMode="auto">
          <a:xfrm>
            <a:off x="179662" y="1593481"/>
            <a:ext cx="7440244" cy="2509962"/>
          </a:xfrm>
          <a:prstGeom prst="rect">
            <a:avLst/>
          </a:prstGeom>
          <a:noFill/>
          <a:ln w="28575">
            <a:solidFill>
              <a:srgbClr val="FFC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078" dirty="0">
                <a:solidFill>
                  <a:srgbClr val="FFC000"/>
                </a:solidFill>
                <a:ea typeface="Segoe UI" pitchFamily="34" charset="0"/>
                <a:cs typeface="Segoe UI" pitchFamily="34" charset="0"/>
              </a:rPr>
              <a:t>Row and Column Definitions</a:t>
            </a:r>
          </a:p>
        </p:txBody>
      </p:sp>
      <p:sp>
        <p:nvSpPr>
          <p:cNvPr id="9" name="Rectangle 8"/>
          <p:cNvSpPr/>
          <p:nvPr/>
        </p:nvSpPr>
        <p:spPr bwMode="auto">
          <a:xfrm>
            <a:off x="179662" y="5311472"/>
            <a:ext cx="7440244" cy="1165340"/>
          </a:xfrm>
          <a:prstGeom prst="rect">
            <a:avLst/>
          </a:prstGeom>
          <a:noFill/>
          <a:ln w="28575">
            <a:solidFill>
              <a:srgbClr val="FFC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078" dirty="0">
                <a:solidFill>
                  <a:srgbClr val="FFC000"/>
                </a:solidFill>
                <a:ea typeface="Segoe UI" pitchFamily="34" charset="0"/>
                <a:cs typeface="Segoe UI" pitchFamily="34" charset="0"/>
              </a:rPr>
              <a:t>Labels</a:t>
            </a:r>
          </a:p>
        </p:txBody>
      </p:sp>
      <p:grpSp>
        <p:nvGrpSpPr>
          <p:cNvPr id="26" name="Group 25"/>
          <p:cNvGrpSpPr/>
          <p:nvPr/>
        </p:nvGrpSpPr>
        <p:grpSpPr>
          <a:xfrm>
            <a:off x="762130" y="289957"/>
            <a:ext cx="8471322" cy="6511637"/>
            <a:chOff x="777412" y="295274"/>
            <a:chExt cx="8641190" cy="6642209"/>
          </a:xfrm>
        </p:grpSpPr>
        <p:grpSp>
          <p:nvGrpSpPr>
            <p:cNvPr id="21" name="Group 20"/>
            <p:cNvGrpSpPr/>
            <p:nvPr/>
          </p:nvGrpSpPr>
          <p:grpSpPr>
            <a:xfrm>
              <a:off x="8253701" y="295274"/>
              <a:ext cx="1164901" cy="6642209"/>
              <a:chOff x="8253701" y="295274"/>
              <a:chExt cx="1164901" cy="6642209"/>
            </a:xfrm>
          </p:grpSpPr>
          <p:sp>
            <p:nvSpPr>
              <p:cNvPr id="11" name="Left Brace 10"/>
              <p:cNvSpPr/>
              <p:nvPr/>
            </p:nvSpPr>
            <p:spPr>
              <a:xfrm>
                <a:off x="9235724" y="295274"/>
                <a:ext cx="182878" cy="1830403"/>
              </a:xfrm>
              <a:prstGeom prst="leftBrace">
                <a:avLst/>
              </a:prstGeom>
              <a:noFill/>
              <a:ln w="28575">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a:solidFill>
                    <a:srgbClr val="FFC000"/>
                  </a:solidFill>
                  <a:ea typeface="Segoe UI" pitchFamily="34" charset="0"/>
                  <a:cs typeface="Segoe UI" pitchFamily="34" charset="0"/>
                </a:endParaRPr>
              </a:p>
            </p:txBody>
          </p:sp>
          <p:sp>
            <p:nvSpPr>
              <p:cNvPr id="12" name="Left Brace 11"/>
              <p:cNvSpPr/>
              <p:nvPr/>
            </p:nvSpPr>
            <p:spPr>
              <a:xfrm>
                <a:off x="9235724" y="2273283"/>
                <a:ext cx="182878" cy="3601393"/>
              </a:xfrm>
              <a:prstGeom prst="leftBrace">
                <a:avLst/>
              </a:prstGeom>
              <a:noFill/>
              <a:ln w="28575">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a:solidFill>
                    <a:srgbClr val="FFC000"/>
                  </a:solidFill>
                  <a:ea typeface="Segoe UI" pitchFamily="34" charset="0"/>
                  <a:cs typeface="Segoe UI" pitchFamily="34" charset="0"/>
                </a:endParaRPr>
              </a:p>
            </p:txBody>
          </p:sp>
          <p:sp>
            <p:nvSpPr>
              <p:cNvPr id="13" name="Left Brace 12"/>
              <p:cNvSpPr/>
              <p:nvPr/>
            </p:nvSpPr>
            <p:spPr>
              <a:xfrm>
                <a:off x="9235724" y="6022282"/>
                <a:ext cx="182878" cy="915201"/>
              </a:xfrm>
              <a:prstGeom prst="leftBrace">
                <a:avLst/>
              </a:prstGeom>
              <a:noFill/>
              <a:ln w="28575">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a:solidFill>
                    <a:srgbClr val="FFC000"/>
                  </a:solidFill>
                  <a:ea typeface="Segoe UI" pitchFamily="34" charset="0"/>
                  <a:cs typeface="Segoe UI" pitchFamily="34" charset="0"/>
                </a:endParaRPr>
              </a:p>
            </p:txBody>
          </p:sp>
          <p:sp>
            <p:nvSpPr>
              <p:cNvPr id="14" name="TextBox 13"/>
              <p:cNvSpPr txBox="1"/>
              <p:nvPr/>
            </p:nvSpPr>
            <p:spPr>
              <a:xfrm>
                <a:off x="8253701" y="907225"/>
                <a:ext cx="1017620" cy="627864"/>
              </a:xfrm>
              <a:prstGeom prst="rect">
                <a:avLst/>
              </a:prstGeom>
              <a:noFill/>
            </p:spPr>
            <p:txBody>
              <a:bodyPr wrap="square" lIns="179285" tIns="143428" rIns="179285" bIns="143428" rtlCol="0">
                <a:spAutoFit/>
              </a:bodyPr>
              <a:lstStyle/>
              <a:p>
                <a:pPr algn="r">
                  <a:lnSpc>
                    <a:spcPct val="90000"/>
                  </a:lnSpc>
                  <a:spcAft>
                    <a:spcPts val="588"/>
                  </a:spcAft>
                </a:pPr>
                <a:r>
                  <a:rPr lang="en-US" sz="2353" dirty="0">
                    <a:gradFill>
                      <a:gsLst>
                        <a:gs pos="2917">
                          <a:schemeClr val="tx1"/>
                        </a:gs>
                        <a:gs pos="30000">
                          <a:schemeClr val="tx1"/>
                        </a:gs>
                      </a:gsLst>
                      <a:lin ang="5400000" scaled="0"/>
                    </a:gradFill>
                  </a:rPr>
                  <a:t>1.0*</a:t>
                </a:r>
              </a:p>
            </p:txBody>
          </p:sp>
          <p:sp>
            <p:nvSpPr>
              <p:cNvPr id="15" name="TextBox 14"/>
              <p:cNvSpPr txBox="1"/>
              <p:nvPr/>
            </p:nvSpPr>
            <p:spPr>
              <a:xfrm>
                <a:off x="8311211" y="3760047"/>
                <a:ext cx="960110" cy="627864"/>
              </a:xfrm>
              <a:prstGeom prst="rect">
                <a:avLst/>
              </a:prstGeom>
              <a:noFill/>
            </p:spPr>
            <p:txBody>
              <a:bodyPr wrap="square" lIns="179285" tIns="143428" rIns="179285" bIns="143428" rtlCol="0">
                <a:spAutoFit/>
              </a:bodyPr>
              <a:lstStyle/>
              <a:p>
                <a:pPr algn="r">
                  <a:lnSpc>
                    <a:spcPct val="90000"/>
                  </a:lnSpc>
                  <a:spcAft>
                    <a:spcPts val="588"/>
                  </a:spcAft>
                </a:pPr>
                <a:r>
                  <a:rPr lang="en-US" sz="2353" dirty="0">
                    <a:gradFill>
                      <a:gsLst>
                        <a:gs pos="2917">
                          <a:schemeClr val="tx1"/>
                        </a:gs>
                        <a:gs pos="30000">
                          <a:schemeClr val="tx1"/>
                        </a:gs>
                      </a:gsLst>
                      <a:lin ang="5400000" scaled="0"/>
                    </a:gradFill>
                  </a:rPr>
                  <a:t>2.0*</a:t>
                </a:r>
              </a:p>
            </p:txBody>
          </p:sp>
          <p:sp>
            <p:nvSpPr>
              <p:cNvPr id="16" name="TextBox 15"/>
              <p:cNvSpPr txBox="1"/>
              <p:nvPr/>
            </p:nvSpPr>
            <p:spPr>
              <a:xfrm>
                <a:off x="8317253" y="6165950"/>
                <a:ext cx="960109" cy="627864"/>
              </a:xfrm>
              <a:prstGeom prst="rect">
                <a:avLst/>
              </a:prstGeom>
              <a:noFill/>
            </p:spPr>
            <p:txBody>
              <a:bodyPr wrap="square" lIns="179285" tIns="143428" rIns="179285" bIns="143428" rtlCol="0">
                <a:spAutoFit/>
              </a:bodyPr>
              <a:lstStyle/>
              <a:p>
                <a:pPr algn="r">
                  <a:lnSpc>
                    <a:spcPct val="90000"/>
                  </a:lnSpc>
                  <a:spcAft>
                    <a:spcPts val="588"/>
                  </a:spcAft>
                </a:pPr>
                <a:r>
                  <a:rPr lang="en-US" sz="2353" dirty="0">
                    <a:gradFill>
                      <a:gsLst>
                        <a:gs pos="2917">
                          <a:schemeClr val="tx1"/>
                        </a:gs>
                        <a:gs pos="30000">
                          <a:schemeClr val="tx1"/>
                        </a:gs>
                      </a:gsLst>
                      <a:lin ang="5400000" scaled="0"/>
                    </a:gradFill>
                  </a:rPr>
                  <a:t>0.5*</a:t>
                </a:r>
              </a:p>
            </p:txBody>
          </p:sp>
        </p:grpSp>
        <p:grpSp>
          <p:nvGrpSpPr>
            <p:cNvPr id="25" name="Group 24"/>
            <p:cNvGrpSpPr/>
            <p:nvPr/>
          </p:nvGrpSpPr>
          <p:grpSpPr>
            <a:xfrm>
              <a:off x="777412" y="1703318"/>
              <a:ext cx="6903849" cy="4811431"/>
              <a:chOff x="777412" y="1703318"/>
              <a:chExt cx="6903849" cy="4811431"/>
            </a:xfrm>
          </p:grpSpPr>
          <p:sp>
            <p:nvSpPr>
              <p:cNvPr id="22" name="Rectangle 21"/>
              <p:cNvSpPr/>
              <p:nvPr/>
            </p:nvSpPr>
            <p:spPr bwMode="auto">
              <a:xfrm>
                <a:off x="914775" y="1703318"/>
                <a:ext cx="6766486" cy="1097268"/>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777412" y="4367363"/>
                <a:ext cx="6766486" cy="917627"/>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823336" y="5470343"/>
                <a:ext cx="6814074" cy="1044406"/>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72852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838200" y="1708976"/>
            <a:ext cx="10515600" cy="4575933"/>
          </a:xfrm>
        </p:spPr>
        <p:txBody>
          <a:bodyPr/>
          <a:lstStyle/>
          <a:p>
            <a:r>
              <a:rPr lang="en-US" sz="1470" dirty="0">
                <a:latin typeface="Consolas" panose="020B0609020204030204" pitchFamily="49" charset="0"/>
                <a:cs typeface="Consolas" panose="020B0609020204030204" pitchFamily="49" charset="0"/>
              </a:rPr>
              <a:t>&lt;</a:t>
            </a:r>
            <a:r>
              <a:rPr lang="en-US" sz="1470" dirty="0">
                <a:solidFill>
                  <a:srgbClr val="C00000"/>
                </a:solidFill>
                <a:latin typeface="Consolas" panose="020B0609020204030204" pitchFamily="49" charset="0"/>
                <a:cs typeface="Consolas" panose="020B0609020204030204" pitchFamily="49" charset="0"/>
              </a:rPr>
              <a:t>Rectangle</a:t>
            </a:r>
            <a:r>
              <a:rPr lang="en-US" sz="1470" dirty="0">
                <a:latin typeface="Consolas" panose="020B0609020204030204" pitchFamily="49" charset="0"/>
                <a:cs typeface="Consolas" panose="020B0609020204030204" pitchFamily="49" charset="0"/>
              </a:rPr>
              <a:t> </a:t>
            </a:r>
            <a:r>
              <a:rPr lang="en-US" sz="1470" b="1" dirty="0" err="1">
                <a:solidFill>
                  <a:schemeClr val="accent3"/>
                </a:solidFill>
                <a:latin typeface="Consolas" panose="020B0609020204030204" pitchFamily="49" charset="0"/>
                <a:cs typeface="Consolas" panose="020B0609020204030204" pitchFamily="49" charset="0"/>
              </a:rPr>
              <a:t>Grid.Row</a:t>
            </a:r>
            <a:r>
              <a:rPr lang="en-US" sz="1470" b="1" dirty="0">
                <a:solidFill>
                  <a:schemeClr val="accent3"/>
                </a:solidFill>
                <a:latin typeface="Consolas" panose="020B0609020204030204" pitchFamily="49" charset="0"/>
                <a:cs typeface="Consolas" panose="020B0609020204030204" pitchFamily="49" charset="0"/>
              </a:rPr>
              <a:t>="1" </a:t>
            </a:r>
            <a:r>
              <a:rPr lang="en-US" sz="1470" b="1" dirty="0" err="1">
                <a:solidFill>
                  <a:schemeClr val="accent3"/>
                </a:solidFill>
                <a:latin typeface="Consolas" panose="020B0609020204030204" pitchFamily="49" charset="0"/>
                <a:cs typeface="Consolas" panose="020B0609020204030204" pitchFamily="49" charset="0"/>
              </a:rPr>
              <a:t>Grid.Column</a:t>
            </a:r>
            <a:r>
              <a:rPr lang="en-US" sz="1470" b="1" dirty="0">
                <a:solidFill>
                  <a:schemeClr val="accent3"/>
                </a:solidFill>
                <a:latin typeface="Consolas" panose="020B0609020204030204" pitchFamily="49" charset="0"/>
                <a:cs typeface="Consolas" panose="020B0609020204030204" pitchFamily="49" charset="0"/>
              </a:rPr>
              <a:t>="1" </a:t>
            </a:r>
            <a:r>
              <a:rPr lang="en-US" sz="1470" b="1" dirty="0" err="1">
                <a:solidFill>
                  <a:schemeClr val="accent3"/>
                </a:solidFill>
                <a:latin typeface="Consolas" panose="020B0609020204030204" pitchFamily="49" charset="0"/>
                <a:cs typeface="Consolas" panose="020B0609020204030204" pitchFamily="49" charset="0"/>
              </a:rPr>
              <a:t>Grid.ColumnSpan</a:t>
            </a:r>
            <a:r>
              <a:rPr lang="en-US" sz="1470" b="1" dirty="0">
                <a:solidFill>
                  <a:schemeClr val="accent3"/>
                </a:solidFill>
                <a:latin typeface="Consolas" panose="020B0609020204030204" pitchFamily="49" charset="0"/>
                <a:cs typeface="Consolas" panose="020B0609020204030204" pitchFamily="49" charset="0"/>
              </a:rPr>
              <a:t>="</a:t>
            </a:r>
            <a:r>
              <a:rPr lang="en-US" sz="1470" b="1" dirty="0" smtClean="0">
                <a:solidFill>
                  <a:schemeClr val="accent3"/>
                </a:solidFill>
                <a:latin typeface="Consolas" panose="020B0609020204030204" pitchFamily="49" charset="0"/>
                <a:cs typeface="Consolas" panose="020B0609020204030204" pitchFamily="49" charset="0"/>
              </a:rPr>
              <a:t>2“</a:t>
            </a:r>
            <a:br>
              <a:rPr lang="en-US" sz="1470" b="1" dirty="0" smtClean="0">
                <a:solidFill>
                  <a:schemeClr val="accent3"/>
                </a:solidFill>
                <a:latin typeface="Consolas" panose="020B0609020204030204" pitchFamily="49" charset="0"/>
                <a:cs typeface="Consolas" panose="020B0609020204030204" pitchFamily="49" charset="0"/>
              </a:rPr>
            </a:br>
            <a:r>
              <a:rPr lang="en-US" sz="1470" dirty="0" smtClean="0">
                <a:latin typeface="Consolas" panose="020B0609020204030204" pitchFamily="49" charset="0"/>
                <a:cs typeface="Consolas" panose="020B0609020204030204" pitchFamily="49" charset="0"/>
              </a:rPr>
              <a:t>           </a:t>
            </a:r>
            <a:r>
              <a:rPr lang="en-US" sz="1470" dirty="0">
                <a:latin typeface="Consolas" panose="020B0609020204030204" pitchFamily="49" charset="0"/>
                <a:cs typeface="Consolas" panose="020B0609020204030204" pitchFamily="49" charset="0"/>
              </a:rPr>
              <a:t>Fill="</a:t>
            </a:r>
            <a:r>
              <a:rPr lang="en-US" sz="1470" dirty="0" err="1">
                <a:latin typeface="Consolas" panose="020B0609020204030204" pitchFamily="49" charset="0"/>
                <a:cs typeface="Consolas" panose="020B0609020204030204" pitchFamily="49" charset="0"/>
              </a:rPr>
              <a:t>CornflowerBlue</a:t>
            </a:r>
            <a:r>
              <a:rPr lang="en-US" sz="1470" dirty="0">
                <a:latin typeface="Consolas" panose="020B0609020204030204" pitchFamily="49" charset="0"/>
                <a:cs typeface="Consolas" panose="020B0609020204030204" pitchFamily="49" charset="0"/>
              </a:rPr>
              <a:t>" </a:t>
            </a:r>
            <a:r>
              <a:rPr lang="en-US" sz="1470" dirty="0" smtClean="0">
                <a:latin typeface="Consolas" panose="020B0609020204030204" pitchFamily="49" charset="0"/>
                <a:cs typeface="Consolas" panose="020B0609020204030204" pitchFamily="49" charset="0"/>
              </a:rPr>
              <a:t>/&gt;               </a:t>
            </a:r>
            <a:br>
              <a:rPr lang="en-US" sz="1470" dirty="0" smtClean="0">
                <a:latin typeface="Consolas" panose="020B0609020204030204" pitchFamily="49" charset="0"/>
                <a:cs typeface="Consolas" panose="020B0609020204030204" pitchFamily="49" charset="0"/>
              </a:rPr>
            </a:br>
            <a:r>
              <a:rPr lang="en-US" sz="1470" dirty="0" smtClean="0">
                <a:latin typeface="Consolas" panose="020B0609020204030204" pitchFamily="49" charset="0"/>
                <a:cs typeface="Consolas" panose="020B0609020204030204" pitchFamily="49" charset="0"/>
              </a:rPr>
              <a:t>&lt;</a:t>
            </a:r>
            <a:r>
              <a:rPr lang="en-US" sz="1470" dirty="0">
                <a:solidFill>
                  <a:srgbClr val="C00000"/>
                </a:solidFill>
                <a:latin typeface="Consolas" panose="020B0609020204030204" pitchFamily="49" charset="0"/>
                <a:cs typeface="Consolas" panose="020B0609020204030204" pitchFamily="49" charset="0"/>
              </a:rPr>
              <a:t>Rectangle</a:t>
            </a:r>
            <a:r>
              <a:rPr lang="en-US" sz="1470" dirty="0">
                <a:latin typeface="Consolas" panose="020B0609020204030204" pitchFamily="49" charset="0"/>
                <a:cs typeface="Consolas" panose="020B0609020204030204" pitchFamily="49" charset="0"/>
              </a:rPr>
              <a:t> </a:t>
            </a:r>
            <a:r>
              <a:rPr lang="en-US" sz="1470" dirty="0" err="1">
                <a:latin typeface="Consolas" panose="020B0609020204030204" pitchFamily="49" charset="0"/>
                <a:cs typeface="Consolas" panose="020B0609020204030204" pitchFamily="49" charset="0"/>
              </a:rPr>
              <a:t>Grid.Row</a:t>
            </a:r>
            <a:r>
              <a:rPr lang="en-US" sz="1470" dirty="0">
                <a:latin typeface="Consolas" panose="020B0609020204030204" pitchFamily="49" charset="0"/>
                <a:cs typeface="Consolas" panose="020B0609020204030204" pitchFamily="49" charset="0"/>
              </a:rPr>
              <a:t>="2" Margin="-20" Opacity="0.5" Fill="Purple" /&gt;</a:t>
            </a:r>
          </a:p>
          <a:p>
            <a:r>
              <a:rPr lang="en-US" sz="1470" dirty="0" smtClean="0">
                <a:latin typeface="Consolas" panose="020B0609020204030204" pitchFamily="49" charset="0"/>
                <a:cs typeface="Consolas" panose="020B0609020204030204" pitchFamily="49" charset="0"/>
              </a:rPr>
              <a:t>&lt;</a:t>
            </a:r>
            <a:r>
              <a:rPr lang="en-US" sz="1470" dirty="0" err="1">
                <a:solidFill>
                  <a:srgbClr val="C00000"/>
                </a:solidFill>
                <a:latin typeface="Consolas" panose="020B0609020204030204" pitchFamily="49" charset="0"/>
                <a:cs typeface="Consolas" panose="020B0609020204030204" pitchFamily="49" charset="0"/>
              </a:rPr>
              <a:t>TextBox</a:t>
            </a:r>
            <a:r>
              <a:rPr lang="en-US" sz="1470" dirty="0">
                <a:solidFill>
                  <a:srgbClr val="C00000"/>
                </a:solidFill>
                <a:latin typeface="Consolas" panose="020B0609020204030204" pitchFamily="49" charset="0"/>
                <a:cs typeface="Consolas" panose="020B0609020204030204" pitchFamily="49" charset="0"/>
              </a:rPr>
              <a:t> </a:t>
            </a:r>
            <a:r>
              <a:rPr lang="en-US" sz="1470" b="1" dirty="0" err="1">
                <a:solidFill>
                  <a:schemeClr val="accent3"/>
                </a:solidFill>
                <a:latin typeface="Consolas" panose="020B0609020204030204" pitchFamily="49" charset="0"/>
                <a:cs typeface="Consolas" panose="020B0609020204030204" pitchFamily="49" charset="0"/>
              </a:rPr>
              <a:t>Grid.Row</a:t>
            </a:r>
            <a:r>
              <a:rPr lang="en-US" sz="1470" b="1" dirty="0">
                <a:solidFill>
                  <a:schemeClr val="accent3"/>
                </a:solidFill>
                <a:latin typeface="Consolas" panose="020B0609020204030204" pitchFamily="49" charset="0"/>
                <a:cs typeface="Consolas" panose="020B0609020204030204" pitchFamily="49" charset="0"/>
              </a:rPr>
              <a:t>="2" </a:t>
            </a:r>
            <a:r>
              <a:rPr lang="en-US" sz="1470" b="1" dirty="0" err="1">
                <a:solidFill>
                  <a:schemeClr val="accent3"/>
                </a:solidFill>
                <a:latin typeface="Consolas" panose="020B0609020204030204" pitchFamily="49" charset="0"/>
                <a:cs typeface="Consolas" panose="020B0609020204030204" pitchFamily="49" charset="0"/>
              </a:rPr>
              <a:t>Grid.Column</a:t>
            </a:r>
            <a:r>
              <a:rPr lang="en-US" sz="1470" b="1" dirty="0">
                <a:solidFill>
                  <a:schemeClr val="accent3"/>
                </a:solidFill>
                <a:latin typeface="Consolas" panose="020B0609020204030204" pitchFamily="49" charset="0"/>
                <a:cs typeface="Consolas" panose="020B0609020204030204" pitchFamily="49" charset="0"/>
              </a:rPr>
              <a:t>="2"</a:t>
            </a:r>
            <a:r>
              <a:rPr lang="en-US" sz="1470" dirty="0">
                <a:latin typeface="Consolas" panose="020B0609020204030204" pitchFamily="49" charset="0"/>
                <a:cs typeface="Consolas" panose="020B0609020204030204" pitchFamily="49" charset="0"/>
              </a:rPr>
              <a:t> Header="This is a </a:t>
            </a:r>
            <a:r>
              <a:rPr lang="en-US" sz="1470" dirty="0" err="1" smtClean="0">
                <a:latin typeface="Consolas" panose="020B0609020204030204" pitchFamily="49" charset="0"/>
                <a:cs typeface="Consolas" panose="020B0609020204030204" pitchFamily="49" charset="0"/>
              </a:rPr>
              <a:t>TextBox</a:t>
            </a:r>
            <a:r>
              <a:rPr lang="en-US" sz="1470" dirty="0" smtClean="0">
                <a:latin typeface="Consolas" panose="020B0609020204030204" pitchFamily="49" charset="0"/>
                <a:cs typeface="Consolas" panose="020B0609020204030204" pitchFamily="49" charset="0"/>
              </a:rPr>
              <a:t>“</a:t>
            </a:r>
            <a:br>
              <a:rPr lang="en-US" sz="1470" dirty="0" smtClean="0">
                <a:latin typeface="Consolas" panose="020B0609020204030204" pitchFamily="49" charset="0"/>
                <a:cs typeface="Consolas" panose="020B0609020204030204" pitchFamily="49" charset="0"/>
              </a:rPr>
            </a:br>
            <a:r>
              <a:rPr lang="en-US" sz="1470" dirty="0" smtClean="0">
                <a:latin typeface="Consolas" panose="020B0609020204030204" pitchFamily="49" charset="0"/>
                <a:cs typeface="Consolas" panose="020B0609020204030204" pitchFamily="49" charset="0"/>
              </a:rPr>
              <a:t>         </a:t>
            </a:r>
            <a:r>
              <a:rPr lang="en-US" sz="1470" dirty="0">
                <a:latin typeface="Consolas" panose="020B0609020204030204" pitchFamily="49" charset="0"/>
                <a:cs typeface="Consolas" panose="020B0609020204030204" pitchFamily="49" charset="0"/>
              </a:rPr>
              <a:t>Margin="5,25,5,5" </a:t>
            </a:r>
            <a:r>
              <a:rPr lang="en-US" sz="1470" dirty="0" err="1">
                <a:latin typeface="Consolas" panose="020B0609020204030204" pitchFamily="49" charset="0"/>
                <a:cs typeface="Consolas" panose="020B0609020204030204" pitchFamily="49" charset="0"/>
              </a:rPr>
              <a:t>TextWrapping</a:t>
            </a:r>
            <a:r>
              <a:rPr lang="en-US" sz="1470" dirty="0">
                <a:latin typeface="Consolas" panose="020B0609020204030204" pitchFamily="49" charset="0"/>
                <a:cs typeface="Consolas" panose="020B0609020204030204" pitchFamily="49" charset="0"/>
              </a:rPr>
              <a:t>="</a:t>
            </a:r>
            <a:r>
              <a:rPr lang="en-US" sz="1470" dirty="0" smtClean="0">
                <a:latin typeface="Consolas" panose="020B0609020204030204" pitchFamily="49" charset="0"/>
                <a:cs typeface="Consolas" panose="020B0609020204030204" pitchFamily="49" charset="0"/>
              </a:rPr>
              <a:t>Wrap“</a:t>
            </a:r>
            <a:br>
              <a:rPr lang="en-US" sz="1470" dirty="0" smtClean="0">
                <a:latin typeface="Consolas" panose="020B0609020204030204" pitchFamily="49" charset="0"/>
                <a:cs typeface="Consolas" panose="020B0609020204030204" pitchFamily="49" charset="0"/>
              </a:rPr>
            </a:br>
            <a:r>
              <a:rPr lang="en-US" sz="1470" dirty="0" smtClean="0">
                <a:latin typeface="Consolas" panose="020B0609020204030204" pitchFamily="49" charset="0"/>
                <a:cs typeface="Consolas" panose="020B0609020204030204" pitchFamily="49" charset="0"/>
              </a:rPr>
              <a:t>         </a:t>
            </a:r>
            <a:r>
              <a:rPr lang="en-US" sz="1470" dirty="0">
                <a:latin typeface="Consolas" panose="020B0609020204030204" pitchFamily="49" charset="0"/>
                <a:cs typeface="Consolas" panose="020B0609020204030204" pitchFamily="49" charset="0"/>
              </a:rPr>
              <a:t>Text="Notice how I expand to fill all... "/&gt;</a:t>
            </a:r>
          </a:p>
          <a:p>
            <a:r>
              <a:rPr lang="en-US" sz="1470" dirty="0" smtClean="0">
                <a:latin typeface="Consolas" panose="020B0609020204030204" pitchFamily="49" charset="0"/>
                <a:cs typeface="Consolas" panose="020B0609020204030204" pitchFamily="49" charset="0"/>
              </a:rPr>
              <a:t>&lt;</a:t>
            </a:r>
            <a:r>
              <a:rPr lang="en-US" sz="1470" dirty="0" err="1">
                <a:solidFill>
                  <a:srgbClr val="C00000"/>
                </a:solidFill>
                <a:latin typeface="Consolas" panose="020B0609020204030204" pitchFamily="49" charset="0"/>
                <a:cs typeface="Consolas" panose="020B0609020204030204" pitchFamily="49" charset="0"/>
              </a:rPr>
              <a:t>StackPanel</a:t>
            </a:r>
            <a:r>
              <a:rPr lang="en-US" sz="1470" dirty="0">
                <a:solidFill>
                  <a:srgbClr val="C00000"/>
                </a:solidFill>
                <a:latin typeface="Consolas" panose="020B0609020204030204" pitchFamily="49" charset="0"/>
                <a:cs typeface="Consolas" panose="020B0609020204030204" pitchFamily="49" charset="0"/>
              </a:rPr>
              <a:t> </a:t>
            </a:r>
            <a:r>
              <a:rPr lang="en-US" sz="1470" b="1" dirty="0" err="1">
                <a:solidFill>
                  <a:schemeClr val="accent3"/>
                </a:solidFill>
                <a:latin typeface="Consolas" panose="020B0609020204030204" pitchFamily="49" charset="0"/>
                <a:cs typeface="Consolas" panose="020B0609020204030204" pitchFamily="49" charset="0"/>
              </a:rPr>
              <a:t>Grid.Row</a:t>
            </a:r>
            <a:r>
              <a:rPr lang="en-US" sz="1470" b="1" dirty="0">
                <a:solidFill>
                  <a:schemeClr val="accent3"/>
                </a:solidFill>
                <a:latin typeface="Consolas" panose="020B0609020204030204" pitchFamily="49" charset="0"/>
                <a:cs typeface="Consolas" panose="020B0609020204030204" pitchFamily="49" charset="0"/>
              </a:rPr>
              <a:t>="3" </a:t>
            </a:r>
            <a:r>
              <a:rPr lang="en-US" sz="1470" b="1" dirty="0" err="1">
                <a:solidFill>
                  <a:schemeClr val="accent3"/>
                </a:solidFill>
                <a:latin typeface="Consolas" panose="020B0609020204030204" pitchFamily="49" charset="0"/>
                <a:cs typeface="Consolas" panose="020B0609020204030204" pitchFamily="49" charset="0"/>
              </a:rPr>
              <a:t>Grid.Column</a:t>
            </a:r>
            <a:r>
              <a:rPr lang="en-US" sz="1470" b="1" dirty="0">
                <a:solidFill>
                  <a:schemeClr val="accent3"/>
                </a:solidFill>
                <a:latin typeface="Consolas" panose="020B0609020204030204" pitchFamily="49" charset="0"/>
                <a:cs typeface="Consolas" panose="020B0609020204030204" pitchFamily="49" charset="0"/>
              </a:rPr>
              <a:t>="2" </a:t>
            </a:r>
            <a:r>
              <a:rPr lang="en-US" sz="1470" dirty="0">
                <a:latin typeface="Consolas" panose="020B0609020204030204" pitchFamily="49" charset="0"/>
                <a:cs typeface="Consolas" panose="020B0609020204030204" pitchFamily="49" charset="0"/>
              </a:rPr>
              <a:t>Margin="5,25,5,5</a:t>
            </a:r>
            <a:r>
              <a:rPr lang="en-US" sz="1470" dirty="0" smtClean="0">
                <a:latin typeface="Consolas" panose="020B0609020204030204" pitchFamily="49" charset="0"/>
                <a:cs typeface="Consolas" panose="020B0609020204030204" pitchFamily="49" charset="0"/>
              </a:rPr>
              <a:t>"&gt;</a:t>
            </a:r>
            <a:br>
              <a:rPr lang="en-US" sz="1470" dirty="0" smtClean="0">
                <a:latin typeface="Consolas" panose="020B0609020204030204" pitchFamily="49" charset="0"/>
                <a:cs typeface="Consolas" panose="020B0609020204030204" pitchFamily="49" charset="0"/>
              </a:rPr>
            </a:br>
            <a:r>
              <a:rPr lang="en-US" sz="1470" dirty="0" smtClean="0">
                <a:latin typeface="Consolas" panose="020B0609020204030204" pitchFamily="49" charset="0"/>
                <a:cs typeface="Consolas" panose="020B0609020204030204" pitchFamily="49" charset="0"/>
              </a:rPr>
              <a:t>    </a:t>
            </a:r>
            <a:r>
              <a:rPr lang="en-US" sz="1470" dirty="0">
                <a:latin typeface="Consolas" panose="020B0609020204030204" pitchFamily="49" charset="0"/>
                <a:cs typeface="Consolas" panose="020B0609020204030204" pitchFamily="49" charset="0"/>
              </a:rPr>
              <a:t>&lt;</a:t>
            </a:r>
            <a:r>
              <a:rPr lang="en-US" sz="1470" dirty="0" err="1">
                <a:solidFill>
                  <a:srgbClr val="C00000"/>
                </a:solidFill>
                <a:latin typeface="Consolas" panose="020B0609020204030204" pitchFamily="49" charset="0"/>
                <a:cs typeface="Consolas" panose="020B0609020204030204" pitchFamily="49" charset="0"/>
              </a:rPr>
              <a:t>StackPanel.Resources</a:t>
            </a:r>
            <a:r>
              <a:rPr lang="en-US" sz="1470" dirty="0" smtClean="0">
                <a:latin typeface="Consolas" panose="020B0609020204030204" pitchFamily="49" charset="0"/>
                <a:cs typeface="Consolas" panose="020B0609020204030204" pitchFamily="49" charset="0"/>
              </a:rPr>
              <a:t>&gt;</a:t>
            </a:r>
            <a:br>
              <a:rPr lang="en-US" sz="1470" dirty="0" smtClean="0">
                <a:latin typeface="Consolas" panose="020B0609020204030204" pitchFamily="49" charset="0"/>
                <a:cs typeface="Consolas" panose="020B0609020204030204" pitchFamily="49" charset="0"/>
              </a:rPr>
            </a:br>
            <a:r>
              <a:rPr lang="en-US" sz="1470" dirty="0" smtClean="0">
                <a:latin typeface="Consolas" panose="020B0609020204030204" pitchFamily="49" charset="0"/>
                <a:cs typeface="Consolas" panose="020B0609020204030204" pitchFamily="49" charset="0"/>
              </a:rPr>
              <a:t>        </a:t>
            </a:r>
            <a:r>
              <a:rPr lang="en-US" sz="1470" dirty="0">
                <a:latin typeface="Consolas" panose="020B0609020204030204" pitchFamily="49" charset="0"/>
                <a:cs typeface="Consolas" panose="020B0609020204030204" pitchFamily="49" charset="0"/>
              </a:rPr>
              <a:t>&lt;</a:t>
            </a:r>
            <a:r>
              <a:rPr lang="en-US" sz="1470" dirty="0">
                <a:solidFill>
                  <a:srgbClr val="C00000"/>
                </a:solidFill>
                <a:latin typeface="Consolas" panose="020B0609020204030204" pitchFamily="49" charset="0"/>
                <a:cs typeface="Consolas" panose="020B0609020204030204" pitchFamily="49" charset="0"/>
              </a:rPr>
              <a:t>Style</a:t>
            </a:r>
            <a:r>
              <a:rPr lang="en-US" sz="1470" dirty="0">
                <a:latin typeface="Consolas" panose="020B0609020204030204" pitchFamily="49" charset="0"/>
                <a:cs typeface="Consolas" panose="020B0609020204030204" pitchFamily="49" charset="0"/>
              </a:rPr>
              <a:t> </a:t>
            </a:r>
            <a:r>
              <a:rPr lang="en-US" sz="1470" dirty="0" err="1">
                <a:latin typeface="Consolas" panose="020B0609020204030204" pitchFamily="49" charset="0"/>
                <a:cs typeface="Consolas" panose="020B0609020204030204" pitchFamily="49" charset="0"/>
              </a:rPr>
              <a:t>TargetType</a:t>
            </a:r>
            <a:r>
              <a:rPr lang="en-US" sz="1470" dirty="0">
                <a:latin typeface="Consolas" panose="020B0609020204030204" pitchFamily="49" charset="0"/>
                <a:cs typeface="Consolas" panose="020B0609020204030204" pitchFamily="49" charset="0"/>
              </a:rPr>
              <a:t>="</a:t>
            </a:r>
            <a:r>
              <a:rPr lang="en-US" sz="1470" dirty="0" err="1">
                <a:latin typeface="Consolas" panose="020B0609020204030204" pitchFamily="49" charset="0"/>
                <a:cs typeface="Consolas" panose="020B0609020204030204" pitchFamily="49" charset="0"/>
              </a:rPr>
              <a:t>TextBlock</a:t>
            </a:r>
            <a:r>
              <a:rPr lang="en-US" sz="1470" dirty="0" smtClean="0">
                <a:latin typeface="Consolas" panose="020B0609020204030204" pitchFamily="49" charset="0"/>
                <a:cs typeface="Consolas" panose="020B0609020204030204" pitchFamily="49" charset="0"/>
              </a:rPr>
              <a:t>"&gt;</a:t>
            </a:r>
            <a:br>
              <a:rPr lang="en-US" sz="1470" dirty="0" smtClean="0">
                <a:latin typeface="Consolas" panose="020B0609020204030204" pitchFamily="49" charset="0"/>
                <a:cs typeface="Consolas" panose="020B0609020204030204" pitchFamily="49" charset="0"/>
              </a:rPr>
            </a:br>
            <a:r>
              <a:rPr lang="en-US" sz="1470" dirty="0" smtClean="0">
                <a:latin typeface="Consolas" panose="020B0609020204030204" pitchFamily="49" charset="0"/>
                <a:cs typeface="Consolas" panose="020B0609020204030204" pitchFamily="49" charset="0"/>
              </a:rPr>
              <a:t>            </a:t>
            </a:r>
            <a:r>
              <a:rPr lang="en-US" sz="1470" dirty="0">
                <a:latin typeface="Consolas" panose="020B0609020204030204" pitchFamily="49" charset="0"/>
                <a:cs typeface="Consolas" panose="020B0609020204030204" pitchFamily="49" charset="0"/>
              </a:rPr>
              <a:t>&lt;</a:t>
            </a:r>
            <a:r>
              <a:rPr lang="en-US" sz="1470" dirty="0">
                <a:solidFill>
                  <a:srgbClr val="C00000"/>
                </a:solidFill>
                <a:latin typeface="Consolas" panose="020B0609020204030204" pitchFamily="49" charset="0"/>
                <a:cs typeface="Consolas" panose="020B0609020204030204" pitchFamily="49" charset="0"/>
              </a:rPr>
              <a:t>Setter</a:t>
            </a:r>
            <a:r>
              <a:rPr lang="en-US" sz="1470" dirty="0">
                <a:latin typeface="Consolas" panose="020B0609020204030204" pitchFamily="49" charset="0"/>
                <a:cs typeface="Consolas" panose="020B0609020204030204" pitchFamily="49" charset="0"/>
              </a:rPr>
              <a:t> Property="</a:t>
            </a:r>
            <a:r>
              <a:rPr lang="en-US" sz="1470" dirty="0" err="1">
                <a:latin typeface="Consolas" panose="020B0609020204030204" pitchFamily="49" charset="0"/>
                <a:cs typeface="Consolas" panose="020B0609020204030204" pitchFamily="49" charset="0"/>
              </a:rPr>
              <a:t>FontSize</a:t>
            </a:r>
            <a:r>
              <a:rPr lang="en-US" sz="1470" dirty="0">
                <a:latin typeface="Consolas" panose="020B0609020204030204" pitchFamily="49" charset="0"/>
                <a:cs typeface="Consolas" panose="020B0609020204030204" pitchFamily="49" charset="0"/>
              </a:rPr>
              <a:t>" Value="14" </a:t>
            </a:r>
            <a:r>
              <a:rPr lang="en-US" sz="1470" dirty="0" smtClean="0">
                <a:latin typeface="Consolas" panose="020B0609020204030204" pitchFamily="49" charset="0"/>
                <a:cs typeface="Consolas" panose="020B0609020204030204" pitchFamily="49" charset="0"/>
              </a:rPr>
              <a:t>/&gt;</a:t>
            </a:r>
            <a:br>
              <a:rPr lang="en-US" sz="1470" dirty="0" smtClean="0">
                <a:latin typeface="Consolas" panose="020B0609020204030204" pitchFamily="49" charset="0"/>
                <a:cs typeface="Consolas" panose="020B0609020204030204" pitchFamily="49" charset="0"/>
              </a:rPr>
            </a:br>
            <a:r>
              <a:rPr lang="en-US" sz="1470" dirty="0" smtClean="0">
                <a:latin typeface="Consolas" panose="020B0609020204030204" pitchFamily="49" charset="0"/>
                <a:cs typeface="Consolas" panose="020B0609020204030204" pitchFamily="49" charset="0"/>
              </a:rPr>
              <a:t>            </a:t>
            </a:r>
            <a:r>
              <a:rPr lang="en-US" sz="1470" dirty="0">
                <a:latin typeface="Consolas" panose="020B0609020204030204" pitchFamily="49" charset="0"/>
                <a:cs typeface="Consolas" panose="020B0609020204030204" pitchFamily="49" charset="0"/>
              </a:rPr>
              <a:t>&lt;</a:t>
            </a:r>
            <a:r>
              <a:rPr lang="en-US" sz="1470" dirty="0">
                <a:solidFill>
                  <a:srgbClr val="C00000"/>
                </a:solidFill>
                <a:latin typeface="Consolas" panose="020B0609020204030204" pitchFamily="49" charset="0"/>
                <a:cs typeface="Consolas" panose="020B0609020204030204" pitchFamily="49" charset="0"/>
              </a:rPr>
              <a:t>Setter</a:t>
            </a:r>
            <a:r>
              <a:rPr lang="en-US" sz="1470" dirty="0">
                <a:latin typeface="Consolas" panose="020B0609020204030204" pitchFamily="49" charset="0"/>
                <a:cs typeface="Consolas" panose="020B0609020204030204" pitchFamily="49" charset="0"/>
              </a:rPr>
              <a:t> Property="Foreground" Value="Orange" </a:t>
            </a:r>
            <a:r>
              <a:rPr lang="en-US" sz="1470" dirty="0" smtClean="0">
                <a:latin typeface="Consolas" panose="020B0609020204030204" pitchFamily="49" charset="0"/>
                <a:cs typeface="Consolas" panose="020B0609020204030204" pitchFamily="49" charset="0"/>
              </a:rPr>
              <a:t>/&gt;</a:t>
            </a:r>
            <a:br>
              <a:rPr lang="en-US" sz="1470" dirty="0" smtClean="0">
                <a:latin typeface="Consolas" panose="020B0609020204030204" pitchFamily="49" charset="0"/>
                <a:cs typeface="Consolas" panose="020B0609020204030204" pitchFamily="49" charset="0"/>
              </a:rPr>
            </a:br>
            <a:r>
              <a:rPr lang="en-US" sz="1470" dirty="0" smtClean="0">
                <a:latin typeface="Consolas" panose="020B0609020204030204" pitchFamily="49" charset="0"/>
                <a:cs typeface="Consolas" panose="020B0609020204030204" pitchFamily="49" charset="0"/>
              </a:rPr>
              <a:t>        </a:t>
            </a:r>
            <a:r>
              <a:rPr lang="en-US" sz="1470" dirty="0">
                <a:latin typeface="Consolas" panose="020B0609020204030204" pitchFamily="49" charset="0"/>
                <a:cs typeface="Consolas" panose="020B0609020204030204" pitchFamily="49" charset="0"/>
              </a:rPr>
              <a:t>&lt;/</a:t>
            </a:r>
            <a:r>
              <a:rPr lang="en-US" sz="1470" dirty="0">
                <a:solidFill>
                  <a:srgbClr val="C00000"/>
                </a:solidFill>
                <a:latin typeface="Consolas" panose="020B0609020204030204" pitchFamily="49" charset="0"/>
                <a:cs typeface="Consolas" panose="020B0609020204030204" pitchFamily="49" charset="0"/>
              </a:rPr>
              <a:t>Style</a:t>
            </a:r>
            <a:r>
              <a:rPr lang="en-US" sz="1470" dirty="0" smtClean="0">
                <a:latin typeface="Consolas" panose="020B0609020204030204" pitchFamily="49" charset="0"/>
                <a:cs typeface="Consolas" panose="020B0609020204030204" pitchFamily="49" charset="0"/>
              </a:rPr>
              <a:t>&gt;</a:t>
            </a:r>
            <a:br>
              <a:rPr lang="en-US" sz="1470" dirty="0" smtClean="0">
                <a:latin typeface="Consolas" panose="020B0609020204030204" pitchFamily="49" charset="0"/>
                <a:cs typeface="Consolas" panose="020B0609020204030204" pitchFamily="49" charset="0"/>
              </a:rPr>
            </a:br>
            <a:r>
              <a:rPr lang="en-US" sz="1470" dirty="0" smtClean="0">
                <a:latin typeface="Consolas" panose="020B0609020204030204" pitchFamily="49" charset="0"/>
                <a:cs typeface="Consolas" panose="020B0609020204030204" pitchFamily="49" charset="0"/>
              </a:rPr>
              <a:t>    </a:t>
            </a:r>
            <a:r>
              <a:rPr lang="en-US" sz="1470" dirty="0">
                <a:latin typeface="Consolas" panose="020B0609020204030204" pitchFamily="49" charset="0"/>
                <a:cs typeface="Consolas" panose="020B0609020204030204" pitchFamily="49" charset="0"/>
              </a:rPr>
              <a:t>&lt;/</a:t>
            </a:r>
            <a:r>
              <a:rPr lang="en-US" sz="1470" dirty="0" err="1">
                <a:solidFill>
                  <a:srgbClr val="C00000"/>
                </a:solidFill>
                <a:latin typeface="Consolas" panose="020B0609020204030204" pitchFamily="49" charset="0"/>
                <a:cs typeface="Consolas" panose="020B0609020204030204" pitchFamily="49" charset="0"/>
              </a:rPr>
              <a:t>StackPanel.Resources</a:t>
            </a:r>
            <a:r>
              <a:rPr lang="en-US" sz="1470" dirty="0" smtClean="0">
                <a:latin typeface="Consolas" panose="020B0609020204030204" pitchFamily="49" charset="0"/>
                <a:cs typeface="Consolas" panose="020B0609020204030204" pitchFamily="49" charset="0"/>
              </a:rPr>
              <a:t>&gt;</a:t>
            </a:r>
            <a:br>
              <a:rPr lang="en-US" sz="1470" dirty="0" smtClean="0">
                <a:latin typeface="Consolas" panose="020B0609020204030204" pitchFamily="49" charset="0"/>
                <a:cs typeface="Consolas" panose="020B0609020204030204" pitchFamily="49" charset="0"/>
              </a:rPr>
            </a:br>
            <a:r>
              <a:rPr lang="en-US" sz="1470" dirty="0" smtClean="0">
                <a:latin typeface="Consolas" panose="020B0609020204030204" pitchFamily="49" charset="0"/>
                <a:cs typeface="Consolas" panose="020B0609020204030204" pitchFamily="49" charset="0"/>
              </a:rPr>
              <a:t>    </a:t>
            </a:r>
            <a:r>
              <a:rPr lang="en-US" sz="1470" dirty="0">
                <a:latin typeface="Consolas" panose="020B0609020204030204" pitchFamily="49" charset="0"/>
                <a:cs typeface="Consolas" panose="020B0609020204030204" pitchFamily="49" charset="0"/>
              </a:rPr>
              <a:t>&lt;</a:t>
            </a:r>
            <a:r>
              <a:rPr lang="en-US" sz="1470" dirty="0" err="1">
                <a:solidFill>
                  <a:srgbClr val="C00000"/>
                </a:solidFill>
                <a:latin typeface="Consolas" panose="020B0609020204030204" pitchFamily="49" charset="0"/>
                <a:cs typeface="Consolas" panose="020B0609020204030204" pitchFamily="49" charset="0"/>
              </a:rPr>
              <a:t>TextBlock</a:t>
            </a:r>
            <a:r>
              <a:rPr lang="en-US" sz="1470" dirty="0">
                <a:solidFill>
                  <a:srgbClr val="C00000"/>
                </a:solidFill>
                <a:latin typeface="Consolas" panose="020B0609020204030204" pitchFamily="49" charset="0"/>
                <a:cs typeface="Consolas" panose="020B0609020204030204" pitchFamily="49" charset="0"/>
              </a:rPr>
              <a:t> </a:t>
            </a:r>
            <a:r>
              <a:rPr lang="en-US" sz="1470" dirty="0">
                <a:latin typeface="Consolas" panose="020B0609020204030204" pitchFamily="49" charset="0"/>
                <a:cs typeface="Consolas" panose="020B0609020204030204" pitchFamily="49" charset="0"/>
              </a:rPr>
              <a:t>Text="</a:t>
            </a:r>
            <a:r>
              <a:rPr lang="en-US" sz="1470" dirty="0" err="1">
                <a:latin typeface="Consolas" panose="020B0609020204030204" pitchFamily="49" charset="0"/>
                <a:cs typeface="Consolas" panose="020B0609020204030204" pitchFamily="49" charset="0"/>
              </a:rPr>
              <a:t>StackPanel</a:t>
            </a:r>
            <a:r>
              <a:rPr lang="en-US" sz="1470" dirty="0">
                <a:latin typeface="Consolas" panose="020B0609020204030204" pitchFamily="49" charset="0"/>
                <a:cs typeface="Consolas" panose="020B0609020204030204" pitchFamily="49" charset="0"/>
              </a:rPr>
              <a:t> Line 1" </a:t>
            </a:r>
            <a:r>
              <a:rPr lang="en-US" sz="1470" dirty="0" smtClean="0">
                <a:latin typeface="Consolas" panose="020B0609020204030204" pitchFamily="49" charset="0"/>
                <a:cs typeface="Consolas" panose="020B0609020204030204" pitchFamily="49" charset="0"/>
              </a:rPr>
              <a:t>/&gt;</a:t>
            </a:r>
            <a:br>
              <a:rPr lang="en-US" sz="1470" dirty="0" smtClean="0">
                <a:latin typeface="Consolas" panose="020B0609020204030204" pitchFamily="49" charset="0"/>
                <a:cs typeface="Consolas" panose="020B0609020204030204" pitchFamily="49" charset="0"/>
              </a:rPr>
            </a:br>
            <a:r>
              <a:rPr lang="en-US" sz="1470" dirty="0" smtClean="0">
                <a:latin typeface="Consolas" panose="020B0609020204030204" pitchFamily="49" charset="0"/>
                <a:cs typeface="Consolas" panose="020B0609020204030204" pitchFamily="49" charset="0"/>
              </a:rPr>
              <a:t>    </a:t>
            </a:r>
            <a:r>
              <a:rPr lang="en-US" sz="1470" dirty="0">
                <a:latin typeface="Consolas" panose="020B0609020204030204" pitchFamily="49" charset="0"/>
                <a:cs typeface="Consolas" panose="020B0609020204030204" pitchFamily="49" charset="0"/>
              </a:rPr>
              <a:t>&lt;</a:t>
            </a:r>
            <a:r>
              <a:rPr lang="en-US" sz="1470" dirty="0" err="1">
                <a:solidFill>
                  <a:srgbClr val="C00000"/>
                </a:solidFill>
                <a:latin typeface="Consolas" panose="020B0609020204030204" pitchFamily="49" charset="0"/>
                <a:cs typeface="Consolas" panose="020B0609020204030204" pitchFamily="49" charset="0"/>
              </a:rPr>
              <a:t>TextBlock</a:t>
            </a:r>
            <a:r>
              <a:rPr lang="en-US" sz="1470" dirty="0">
                <a:solidFill>
                  <a:srgbClr val="C00000"/>
                </a:solidFill>
                <a:latin typeface="Consolas" panose="020B0609020204030204" pitchFamily="49" charset="0"/>
                <a:cs typeface="Consolas" panose="020B0609020204030204" pitchFamily="49" charset="0"/>
              </a:rPr>
              <a:t> </a:t>
            </a:r>
            <a:r>
              <a:rPr lang="en-US" sz="1470" dirty="0">
                <a:latin typeface="Consolas" panose="020B0609020204030204" pitchFamily="49" charset="0"/>
                <a:cs typeface="Consolas" panose="020B0609020204030204" pitchFamily="49" charset="0"/>
              </a:rPr>
              <a:t>Text="</a:t>
            </a:r>
            <a:r>
              <a:rPr lang="en-US" sz="1470" dirty="0" err="1">
                <a:latin typeface="Consolas" panose="020B0609020204030204" pitchFamily="49" charset="0"/>
                <a:cs typeface="Consolas" panose="020B0609020204030204" pitchFamily="49" charset="0"/>
              </a:rPr>
              <a:t>StackPanel</a:t>
            </a:r>
            <a:r>
              <a:rPr lang="en-US" sz="1470" dirty="0">
                <a:latin typeface="Consolas" panose="020B0609020204030204" pitchFamily="49" charset="0"/>
                <a:cs typeface="Consolas" panose="020B0609020204030204" pitchFamily="49" charset="0"/>
              </a:rPr>
              <a:t> Line 2" </a:t>
            </a:r>
            <a:r>
              <a:rPr lang="en-US" sz="1470" dirty="0" smtClean="0">
                <a:latin typeface="Consolas" panose="020B0609020204030204" pitchFamily="49" charset="0"/>
                <a:cs typeface="Consolas" panose="020B0609020204030204" pitchFamily="49" charset="0"/>
              </a:rPr>
              <a:t>/&gt;</a:t>
            </a:r>
            <a:br>
              <a:rPr lang="en-US" sz="1470" dirty="0" smtClean="0">
                <a:latin typeface="Consolas" panose="020B0609020204030204" pitchFamily="49" charset="0"/>
                <a:cs typeface="Consolas" panose="020B0609020204030204" pitchFamily="49" charset="0"/>
              </a:rPr>
            </a:br>
            <a:r>
              <a:rPr lang="en-US" sz="1470" dirty="0" smtClean="0">
                <a:latin typeface="Consolas" panose="020B0609020204030204" pitchFamily="49" charset="0"/>
                <a:cs typeface="Consolas" panose="020B0609020204030204" pitchFamily="49" charset="0"/>
              </a:rPr>
              <a:t>    </a:t>
            </a:r>
            <a:r>
              <a:rPr lang="en-US" sz="1470" dirty="0">
                <a:latin typeface="Consolas" panose="020B0609020204030204" pitchFamily="49" charset="0"/>
                <a:cs typeface="Consolas" panose="020B0609020204030204" pitchFamily="49" charset="0"/>
              </a:rPr>
              <a:t>&lt;</a:t>
            </a:r>
            <a:r>
              <a:rPr lang="en-US" sz="1470" dirty="0" err="1">
                <a:solidFill>
                  <a:srgbClr val="C00000"/>
                </a:solidFill>
                <a:latin typeface="Consolas" panose="020B0609020204030204" pitchFamily="49" charset="0"/>
                <a:cs typeface="Consolas" panose="020B0609020204030204" pitchFamily="49" charset="0"/>
              </a:rPr>
              <a:t>TextBlock</a:t>
            </a:r>
            <a:r>
              <a:rPr lang="en-US" sz="1470" dirty="0">
                <a:solidFill>
                  <a:srgbClr val="C00000"/>
                </a:solidFill>
                <a:latin typeface="Consolas" panose="020B0609020204030204" pitchFamily="49" charset="0"/>
                <a:cs typeface="Consolas" panose="020B0609020204030204" pitchFamily="49" charset="0"/>
              </a:rPr>
              <a:t> </a:t>
            </a:r>
            <a:r>
              <a:rPr lang="en-US" sz="1470" dirty="0">
                <a:latin typeface="Consolas" panose="020B0609020204030204" pitchFamily="49" charset="0"/>
                <a:cs typeface="Consolas" panose="020B0609020204030204" pitchFamily="49" charset="0"/>
              </a:rPr>
              <a:t>Text="</a:t>
            </a:r>
            <a:r>
              <a:rPr lang="en-US" sz="1470" dirty="0" err="1">
                <a:latin typeface="Consolas" panose="020B0609020204030204" pitchFamily="49" charset="0"/>
                <a:cs typeface="Consolas" panose="020B0609020204030204" pitchFamily="49" charset="0"/>
              </a:rPr>
              <a:t>StackPanel</a:t>
            </a:r>
            <a:r>
              <a:rPr lang="en-US" sz="1470" dirty="0">
                <a:latin typeface="Consolas" panose="020B0609020204030204" pitchFamily="49" charset="0"/>
                <a:cs typeface="Consolas" panose="020B0609020204030204" pitchFamily="49" charset="0"/>
              </a:rPr>
              <a:t> Line 3" </a:t>
            </a:r>
            <a:r>
              <a:rPr lang="en-US" sz="1470" dirty="0" smtClean="0">
                <a:latin typeface="Consolas" panose="020B0609020204030204" pitchFamily="49" charset="0"/>
                <a:cs typeface="Consolas" panose="020B0609020204030204" pitchFamily="49" charset="0"/>
              </a:rPr>
              <a:t>/&gt;</a:t>
            </a:r>
            <a:br>
              <a:rPr lang="en-US" sz="1470" dirty="0" smtClean="0">
                <a:latin typeface="Consolas" panose="020B0609020204030204" pitchFamily="49" charset="0"/>
                <a:cs typeface="Consolas" panose="020B0609020204030204" pitchFamily="49" charset="0"/>
              </a:rPr>
            </a:br>
            <a:r>
              <a:rPr lang="en-US" sz="1470" dirty="0" smtClean="0">
                <a:latin typeface="Consolas" panose="020B0609020204030204" pitchFamily="49" charset="0"/>
                <a:cs typeface="Consolas" panose="020B0609020204030204" pitchFamily="49" charset="0"/>
              </a:rPr>
              <a:t>    </a:t>
            </a:r>
            <a:r>
              <a:rPr lang="en-US" sz="1470" dirty="0">
                <a:latin typeface="Consolas" panose="020B0609020204030204" pitchFamily="49" charset="0"/>
                <a:cs typeface="Consolas" panose="020B0609020204030204" pitchFamily="49" charset="0"/>
              </a:rPr>
              <a:t>&lt;</a:t>
            </a:r>
            <a:r>
              <a:rPr lang="en-US" sz="1470" dirty="0" err="1">
                <a:solidFill>
                  <a:srgbClr val="C00000"/>
                </a:solidFill>
                <a:latin typeface="Consolas" panose="020B0609020204030204" pitchFamily="49" charset="0"/>
                <a:cs typeface="Consolas" panose="020B0609020204030204" pitchFamily="49" charset="0"/>
              </a:rPr>
              <a:t>TextBlock</a:t>
            </a:r>
            <a:r>
              <a:rPr lang="en-US" sz="1470" dirty="0">
                <a:solidFill>
                  <a:srgbClr val="C00000"/>
                </a:solidFill>
                <a:latin typeface="Consolas" panose="020B0609020204030204" pitchFamily="49" charset="0"/>
                <a:cs typeface="Consolas" panose="020B0609020204030204" pitchFamily="49" charset="0"/>
              </a:rPr>
              <a:t> </a:t>
            </a:r>
            <a:r>
              <a:rPr lang="en-US" sz="1470" dirty="0">
                <a:latin typeface="Consolas" panose="020B0609020204030204" pitchFamily="49" charset="0"/>
                <a:cs typeface="Consolas" panose="020B0609020204030204" pitchFamily="49" charset="0"/>
              </a:rPr>
              <a:t>Text="</a:t>
            </a:r>
            <a:r>
              <a:rPr lang="en-US" sz="1470" dirty="0" err="1">
                <a:latin typeface="Consolas" panose="020B0609020204030204" pitchFamily="49" charset="0"/>
                <a:cs typeface="Consolas" panose="020B0609020204030204" pitchFamily="49" charset="0"/>
              </a:rPr>
              <a:t>StackPanel</a:t>
            </a:r>
            <a:r>
              <a:rPr lang="en-US" sz="1470" dirty="0">
                <a:latin typeface="Consolas" panose="020B0609020204030204" pitchFamily="49" charset="0"/>
                <a:cs typeface="Consolas" panose="020B0609020204030204" pitchFamily="49" charset="0"/>
              </a:rPr>
              <a:t> Line 4" </a:t>
            </a:r>
            <a:r>
              <a:rPr lang="en-US" sz="1470" dirty="0" smtClean="0">
                <a:latin typeface="Consolas" panose="020B0609020204030204" pitchFamily="49" charset="0"/>
                <a:cs typeface="Consolas" panose="020B0609020204030204" pitchFamily="49" charset="0"/>
              </a:rPr>
              <a:t>/&gt;</a:t>
            </a:r>
            <a:br>
              <a:rPr lang="en-US" sz="1470" dirty="0" smtClean="0">
                <a:latin typeface="Consolas" panose="020B0609020204030204" pitchFamily="49" charset="0"/>
                <a:cs typeface="Consolas" panose="020B0609020204030204" pitchFamily="49" charset="0"/>
              </a:rPr>
            </a:br>
            <a:r>
              <a:rPr lang="en-US" sz="1470" dirty="0" smtClean="0">
                <a:latin typeface="Consolas" panose="020B0609020204030204" pitchFamily="49" charset="0"/>
                <a:cs typeface="Consolas" panose="020B0609020204030204" pitchFamily="49" charset="0"/>
              </a:rPr>
              <a:t>    </a:t>
            </a:r>
            <a:r>
              <a:rPr lang="en-US" sz="1470" dirty="0">
                <a:latin typeface="Consolas" panose="020B0609020204030204" pitchFamily="49" charset="0"/>
                <a:cs typeface="Consolas" panose="020B0609020204030204" pitchFamily="49" charset="0"/>
              </a:rPr>
              <a:t>&lt;</a:t>
            </a:r>
            <a:r>
              <a:rPr lang="en-US" sz="1470" dirty="0" err="1">
                <a:solidFill>
                  <a:srgbClr val="C00000"/>
                </a:solidFill>
                <a:latin typeface="Consolas" panose="020B0609020204030204" pitchFamily="49" charset="0"/>
                <a:cs typeface="Consolas" panose="020B0609020204030204" pitchFamily="49" charset="0"/>
              </a:rPr>
              <a:t>TextBlock</a:t>
            </a:r>
            <a:r>
              <a:rPr lang="en-US" sz="1470" dirty="0">
                <a:solidFill>
                  <a:srgbClr val="C00000"/>
                </a:solidFill>
                <a:latin typeface="Consolas" panose="020B0609020204030204" pitchFamily="49" charset="0"/>
                <a:cs typeface="Consolas" panose="020B0609020204030204" pitchFamily="49" charset="0"/>
              </a:rPr>
              <a:t> </a:t>
            </a:r>
            <a:r>
              <a:rPr lang="en-US" sz="1470" dirty="0">
                <a:latin typeface="Consolas" panose="020B0609020204030204" pitchFamily="49" charset="0"/>
                <a:cs typeface="Consolas" panose="020B0609020204030204" pitchFamily="49" charset="0"/>
              </a:rPr>
              <a:t>Text="</a:t>
            </a:r>
            <a:r>
              <a:rPr lang="en-US" sz="1470" dirty="0" err="1">
                <a:latin typeface="Consolas" panose="020B0609020204030204" pitchFamily="49" charset="0"/>
                <a:cs typeface="Consolas" panose="020B0609020204030204" pitchFamily="49" charset="0"/>
              </a:rPr>
              <a:t>StackPanel</a:t>
            </a:r>
            <a:r>
              <a:rPr lang="en-US" sz="1470" dirty="0">
                <a:latin typeface="Consolas" panose="020B0609020204030204" pitchFamily="49" charset="0"/>
                <a:cs typeface="Consolas" panose="020B0609020204030204" pitchFamily="49" charset="0"/>
              </a:rPr>
              <a:t> Line 5" </a:t>
            </a:r>
            <a:r>
              <a:rPr lang="en-US" sz="1470" dirty="0" smtClean="0">
                <a:latin typeface="Consolas" panose="020B0609020204030204" pitchFamily="49" charset="0"/>
                <a:cs typeface="Consolas" panose="020B0609020204030204" pitchFamily="49" charset="0"/>
              </a:rPr>
              <a:t>/&gt;</a:t>
            </a:r>
            <a:br>
              <a:rPr lang="en-US" sz="1470" dirty="0" smtClean="0">
                <a:latin typeface="Consolas" panose="020B0609020204030204" pitchFamily="49" charset="0"/>
                <a:cs typeface="Consolas" panose="020B0609020204030204" pitchFamily="49" charset="0"/>
              </a:rPr>
            </a:br>
            <a:r>
              <a:rPr lang="en-US" sz="1470" dirty="0" smtClean="0">
                <a:latin typeface="Consolas" panose="020B0609020204030204" pitchFamily="49" charset="0"/>
                <a:cs typeface="Consolas" panose="020B0609020204030204" pitchFamily="49" charset="0"/>
              </a:rPr>
              <a:t>&lt;/</a:t>
            </a:r>
            <a:r>
              <a:rPr lang="en-US" sz="1470" dirty="0" err="1">
                <a:solidFill>
                  <a:srgbClr val="C00000"/>
                </a:solidFill>
                <a:latin typeface="Consolas" panose="020B0609020204030204" pitchFamily="49" charset="0"/>
                <a:cs typeface="Consolas" panose="020B0609020204030204" pitchFamily="49" charset="0"/>
              </a:rPr>
              <a:t>StackPanel</a:t>
            </a:r>
            <a:r>
              <a:rPr lang="en-US" sz="1470" dirty="0">
                <a:latin typeface="Consolas" panose="020B0609020204030204" pitchFamily="49" charset="0"/>
                <a:cs typeface="Consolas" panose="020B0609020204030204" pitchFamily="49" charset="0"/>
              </a:rPr>
              <a:t>&gt;</a:t>
            </a:r>
          </a:p>
        </p:txBody>
      </p:sp>
      <p:sp>
        <p:nvSpPr>
          <p:cNvPr id="3" name="Title 2"/>
          <p:cNvSpPr>
            <a:spLocks noGrp="1"/>
          </p:cNvSpPr>
          <p:nvPr>
            <p:ph type="title"/>
          </p:nvPr>
        </p:nvSpPr>
        <p:spPr/>
        <p:txBody>
          <a:bodyPr/>
          <a:lstStyle/>
          <a:p>
            <a:r>
              <a:rPr lang="en-US" dirty="0" smtClean="0"/>
              <a:t>Grid</a:t>
            </a:r>
            <a:endParaRPr lang="en-US" dirty="0"/>
          </a:p>
        </p:txBody>
      </p:sp>
      <p:pic>
        <p:nvPicPr>
          <p:cNvPr id="5" name="Picture 4"/>
          <p:cNvPicPr>
            <a:picLocks noChangeAspect="1"/>
          </p:cNvPicPr>
          <p:nvPr/>
        </p:nvPicPr>
        <p:blipFill>
          <a:blip r:embed="rId3"/>
          <a:stretch>
            <a:fillRect/>
          </a:stretch>
        </p:blipFill>
        <p:spPr>
          <a:xfrm>
            <a:off x="9249756" y="487"/>
            <a:ext cx="2987292" cy="6857027"/>
          </a:xfrm>
          <a:prstGeom prst="rect">
            <a:avLst/>
          </a:prstGeom>
        </p:spPr>
      </p:pic>
      <p:sp>
        <p:nvSpPr>
          <p:cNvPr id="6" name="Rectangle 5"/>
          <p:cNvSpPr/>
          <p:nvPr/>
        </p:nvSpPr>
        <p:spPr bwMode="auto">
          <a:xfrm>
            <a:off x="179660" y="3429000"/>
            <a:ext cx="7978094" cy="3316736"/>
          </a:xfrm>
          <a:prstGeom prst="rect">
            <a:avLst/>
          </a:prstGeom>
          <a:noFill/>
          <a:ln w="28575">
            <a:solidFill>
              <a:srgbClr val="FFC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078" dirty="0">
                <a:solidFill>
                  <a:srgbClr val="FFC000"/>
                </a:solidFill>
                <a:ea typeface="Segoe UI" pitchFamily="34" charset="0"/>
                <a:cs typeface="Segoe UI" pitchFamily="34" charset="0"/>
              </a:rPr>
              <a:t>Nested </a:t>
            </a:r>
            <a:r>
              <a:rPr lang="en-US" sz="1078" dirty="0" err="1">
                <a:solidFill>
                  <a:srgbClr val="FFC000"/>
                </a:solidFill>
                <a:ea typeface="Segoe UI" pitchFamily="34" charset="0"/>
                <a:cs typeface="Segoe UI" pitchFamily="34" charset="0"/>
              </a:rPr>
              <a:t>StackPanel</a:t>
            </a:r>
            <a:endParaRPr lang="en-US" sz="1078" dirty="0">
              <a:solidFill>
                <a:srgbClr val="FFC000"/>
              </a:solidFill>
              <a:ea typeface="Segoe UI" pitchFamily="34" charset="0"/>
              <a:cs typeface="Segoe UI" pitchFamily="34" charset="0"/>
            </a:endParaRPr>
          </a:p>
        </p:txBody>
      </p:sp>
    </p:spTree>
    <p:extLst>
      <p:ext uri="{BB962C8B-B14F-4D97-AF65-F5344CB8AC3E}">
        <p14:creationId xmlns:p14="http://schemas.microsoft.com/office/powerpoint/2010/main" val="358409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886854" y="1171953"/>
            <a:ext cx="10515600" cy="646331"/>
          </a:xfrm>
        </p:spPr>
        <p:txBody>
          <a:bodyPr/>
          <a:lstStyle/>
          <a:p>
            <a:r>
              <a:rPr lang="en-US" dirty="0" smtClean="0"/>
              <a:t>What does it really mean?</a:t>
            </a:r>
            <a:endParaRPr lang="en-US" dirty="0"/>
          </a:p>
        </p:txBody>
      </p:sp>
      <p:sp>
        <p:nvSpPr>
          <p:cNvPr id="9" name="Title 8"/>
          <p:cNvSpPr>
            <a:spLocks noGrp="1"/>
          </p:cNvSpPr>
          <p:nvPr>
            <p:ph type="title"/>
          </p:nvPr>
        </p:nvSpPr>
        <p:spPr/>
        <p:txBody>
          <a:bodyPr/>
          <a:lstStyle/>
          <a:p>
            <a:r>
              <a:rPr lang="en-US" dirty="0"/>
              <a:t>C</a:t>
            </a:r>
            <a:r>
              <a:rPr lang="en-US" dirty="0" smtClean="0"/>
              <a:t>onverged </a:t>
            </a:r>
            <a:r>
              <a:rPr lang="en-US" dirty="0"/>
              <a:t>C</a:t>
            </a:r>
            <a:r>
              <a:rPr lang="en-US" dirty="0" smtClean="0"/>
              <a:t>ontrols</a:t>
            </a:r>
            <a:endParaRPr lang="en-US" dirty="0"/>
          </a:p>
        </p:txBody>
      </p:sp>
      <p:sp>
        <p:nvSpPr>
          <p:cNvPr id="12" name="TextBox 11"/>
          <p:cNvSpPr txBox="1"/>
          <p:nvPr/>
        </p:nvSpPr>
        <p:spPr>
          <a:xfrm>
            <a:off x="3429016" y="2198618"/>
            <a:ext cx="2595262" cy="328231"/>
          </a:xfrm>
          <a:prstGeom prst="rect">
            <a:avLst/>
          </a:prstGeom>
          <a:noFill/>
        </p:spPr>
        <p:txBody>
          <a:bodyPr wrap="none" lIns="0" tIns="0" rIns="0" bIns="0" rtlCol="0">
            <a:spAutoFit/>
          </a:bodyPr>
          <a:lstStyle/>
          <a:p>
            <a:r>
              <a:rPr lang="en-US" sz="2133" dirty="0"/>
              <a:t>80% exact same XAML</a:t>
            </a:r>
          </a:p>
        </p:txBody>
      </p:sp>
      <p:sp>
        <p:nvSpPr>
          <p:cNvPr id="13" name="TextBox 12"/>
          <p:cNvSpPr txBox="1"/>
          <p:nvPr/>
        </p:nvSpPr>
        <p:spPr>
          <a:xfrm>
            <a:off x="9579032" y="2222176"/>
            <a:ext cx="1405834" cy="328231"/>
          </a:xfrm>
          <a:prstGeom prst="rect">
            <a:avLst/>
          </a:prstGeom>
          <a:noFill/>
        </p:spPr>
        <p:txBody>
          <a:bodyPr wrap="none" lIns="0" tIns="0" rIns="0" bIns="0" rtlCol="0">
            <a:spAutoFit/>
          </a:bodyPr>
          <a:lstStyle/>
          <a:p>
            <a:r>
              <a:rPr lang="en-US" sz="2133" dirty="0"/>
              <a:t>20% custom</a:t>
            </a:r>
          </a:p>
        </p:txBody>
      </p:sp>
      <p:sp>
        <p:nvSpPr>
          <p:cNvPr id="14" name="Rectangle 13"/>
          <p:cNvSpPr/>
          <p:nvPr/>
        </p:nvSpPr>
        <p:spPr>
          <a:xfrm>
            <a:off x="610380" y="3225643"/>
            <a:ext cx="4420094" cy="2967938"/>
          </a:xfrm>
          <a:prstGeom prst="rect">
            <a:avLst/>
          </a:prstGeom>
          <a:noFill/>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21903" rIns="182854" bIns="121903" numCol="1" spcCol="0" rtlCol="0" fromWordArt="0" anchor="t" anchorCtr="0" forceAA="0" compatLnSpc="1">
            <a:prstTxWarp prst="textNoShape">
              <a:avLst/>
            </a:prstTxWarp>
            <a:noAutofit/>
          </a:bodyPr>
          <a:lstStyle/>
          <a:p>
            <a:pPr algn="ctr"/>
            <a:endParaRPr lang="en-US" sz="2400" dirty="0" err="1">
              <a:solidFill>
                <a:schemeClr val="tx2"/>
              </a:solidFill>
            </a:endParaRPr>
          </a:p>
        </p:txBody>
      </p:sp>
      <p:sp>
        <p:nvSpPr>
          <p:cNvPr id="15" name="Rectangle 14"/>
          <p:cNvSpPr/>
          <p:nvPr/>
        </p:nvSpPr>
        <p:spPr>
          <a:xfrm>
            <a:off x="5248806" y="3225643"/>
            <a:ext cx="2602958" cy="2967938"/>
          </a:xfrm>
          <a:prstGeom prst="rect">
            <a:avLst/>
          </a:prstGeom>
          <a:noFill/>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21903" rIns="182854" bIns="121903" numCol="1" spcCol="0" rtlCol="0" fromWordArt="0" anchor="t" anchorCtr="0" forceAA="0" compatLnSpc="1">
            <a:prstTxWarp prst="textNoShape">
              <a:avLst/>
            </a:prstTxWarp>
            <a:noAutofit/>
          </a:bodyPr>
          <a:lstStyle/>
          <a:p>
            <a:pPr algn="ctr"/>
            <a:endParaRPr lang="en-US" sz="2400" dirty="0" err="1">
              <a:solidFill>
                <a:schemeClr val="tx2"/>
              </a:solidFill>
            </a:endParaRPr>
          </a:p>
        </p:txBody>
      </p:sp>
      <p:sp>
        <p:nvSpPr>
          <p:cNvPr id="16" name="Rectangle 15"/>
          <p:cNvSpPr/>
          <p:nvPr/>
        </p:nvSpPr>
        <p:spPr>
          <a:xfrm>
            <a:off x="8070095" y="3225641"/>
            <a:ext cx="3511526" cy="2967939"/>
          </a:xfrm>
          <a:prstGeom prst="rect">
            <a:avLst/>
          </a:prstGeom>
          <a:noFill/>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21903" rIns="182854" bIns="121903" numCol="1" spcCol="0" rtlCol="0" fromWordArt="0" anchor="t" anchorCtr="0" forceAA="0" compatLnSpc="1">
            <a:prstTxWarp prst="textNoShape">
              <a:avLst/>
            </a:prstTxWarp>
            <a:noAutofit/>
          </a:bodyPr>
          <a:lstStyle/>
          <a:p>
            <a:pPr algn="ctr"/>
            <a:endParaRPr lang="en-US" sz="2400" dirty="0" err="1">
              <a:solidFill>
                <a:schemeClr val="tx2"/>
              </a:solidFill>
            </a:endParaRPr>
          </a:p>
        </p:txBody>
      </p:sp>
      <p:sp>
        <p:nvSpPr>
          <p:cNvPr id="17" name="TextBox 16"/>
          <p:cNvSpPr txBox="1"/>
          <p:nvPr/>
        </p:nvSpPr>
        <p:spPr>
          <a:xfrm>
            <a:off x="757760" y="3288502"/>
            <a:ext cx="904094" cy="553998"/>
          </a:xfrm>
          <a:prstGeom prst="rect">
            <a:avLst/>
          </a:prstGeom>
          <a:noFill/>
        </p:spPr>
        <p:txBody>
          <a:bodyPr wrap="none" lIns="0" tIns="0" rIns="0" bIns="0" rtlCol="0">
            <a:spAutoFit/>
          </a:bodyPr>
          <a:lstStyle/>
          <a:p>
            <a:r>
              <a:rPr lang="en-US" dirty="0"/>
              <a:t>Common</a:t>
            </a:r>
          </a:p>
          <a:p>
            <a:endParaRPr lang="en-US" dirty="0"/>
          </a:p>
        </p:txBody>
      </p:sp>
      <p:sp>
        <p:nvSpPr>
          <p:cNvPr id="19" name="TextBox 18"/>
          <p:cNvSpPr txBox="1"/>
          <p:nvPr/>
        </p:nvSpPr>
        <p:spPr>
          <a:xfrm>
            <a:off x="8153109" y="3288504"/>
            <a:ext cx="912301" cy="553998"/>
          </a:xfrm>
          <a:prstGeom prst="rect">
            <a:avLst/>
          </a:prstGeom>
          <a:noFill/>
        </p:spPr>
        <p:txBody>
          <a:bodyPr wrap="none" lIns="0" tIns="0" rIns="0" bIns="0" rtlCol="0">
            <a:spAutoFit/>
          </a:bodyPr>
          <a:lstStyle/>
          <a:p>
            <a:r>
              <a:rPr lang="en-US" dirty="0"/>
              <a:t>Signature</a:t>
            </a:r>
          </a:p>
          <a:p>
            <a:endParaRPr lang="en-US" dirty="0"/>
          </a:p>
        </p:txBody>
      </p:sp>
      <p:cxnSp>
        <p:nvCxnSpPr>
          <p:cNvPr id="24" name="Straight Connector 23"/>
          <p:cNvCxnSpPr/>
          <p:nvPr/>
        </p:nvCxnSpPr>
        <p:spPr>
          <a:xfrm>
            <a:off x="610379" y="2629692"/>
            <a:ext cx="8351245"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10378" y="2520527"/>
            <a:ext cx="0" cy="21833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973753" y="2520527"/>
            <a:ext cx="0" cy="21833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075174" y="2629692"/>
            <a:ext cx="248592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075174" y="2520527"/>
            <a:ext cx="0" cy="21833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561096" y="2520527"/>
            <a:ext cx="0" cy="21833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440168" y="3311404"/>
            <a:ext cx="1014701" cy="2696636"/>
          </a:xfrm>
          <a:prstGeom prst="rect">
            <a:avLst/>
          </a:prstGeom>
          <a:noFill/>
        </p:spPr>
        <p:txBody>
          <a:bodyPr wrap="none" lIns="0" tIns="0" rIns="0" bIns="0" rtlCol="0">
            <a:spAutoFit/>
          </a:bodyPr>
          <a:lstStyle/>
          <a:p>
            <a:r>
              <a:rPr lang="en-US" dirty="0"/>
              <a:t>Optimized</a:t>
            </a:r>
          </a:p>
          <a:p>
            <a:pPr>
              <a:lnSpc>
                <a:spcPct val="120000"/>
              </a:lnSpc>
            </a:pPr>
            <a:endParaRPr lang="en-US" sz="1176" dirty="0"/>
          </a:p>
          <a:p>
            <a:pPr>
              <a:lnSpc>
                <a:spcPct val="120000"/>
              </a:lnSpc>
            </a:pPr>
            <a:r>
              <a:rPr lang="en-US" sz="1176" dirty="0" err="1"/>
              <a:t>DatePicker</a:t>
            </a:r>
            <a:endParaRPr lang="en-US" sz="1176" dirty="0"/>
          </a:p>
          <a:p>
            <a:pPr>
              <a:lnSpc>
                <a:spcPct val="120000"/>
              </a:lnSpc>
            </a:pPr>
            <a:endParaRPr lang="en-US" sz="1400" dirty="0">
              <a:solidFill>
                <a:schemeClr val="bg1">
                  <a:lumMod val="50000"/>
                </a:schemeClr>
              </a:solidFill>
            </a:endParaRPr>
          </a:p>
          <a:p>
            <a:pPr>
              <a:lnSpc>
                <a:spcPct val="120000"/>
              </a:lnSpc>
            </a:pPr>
            <a:endParaRPr lang="en-US" sz="1400" dirty="0">
              <a:solidFill>
                <a:schemeClr val="bg1">
                  <a:lumMod val="50000"/>
                </a:schemeClr>
              </a:solidFill>
            </a:endParaRPr>
          </a:p>
          <a:p>
            <a:pPr>
              <a:lnSpc>
                <a:spcPct val="120000"/>
              </a:lnSpc>
            </a:pPr>
            <a:endParaRPr lang="en-US" sz="1400" dirty="0">
              <a:solidFill>
                <a:schemeClr val="bg1">
                  <a:lumMod val="50000"/>
                </a:schemeClr>
              </a:solidFill>
            </a:endParaRPr>
          </a:p>
          <a:p>
            <a:pPr>
              <a:lnSpc>
                <a:spcPct val="120000"/>
              </a:lnSpc>
            </a:pPr>
            <a:endParaRPr lang="en-US" sz="1400" dirty="0">
              <a:solidFill>
                <a:schemeClr val="bg1">
                  <a:lumMod val="50000"/>
                </a:schemeClr>
              </a:solidFill>
            </a:endParaRPr>
          </a:p>
          <a:p>
            <a:pPr>
              <a:lnSpc>
                <a:spcPct val="120000"/>
              </a:lnSpc>
            </a:pPr>
            <a:endParaRPr lang="en-US" sz="1400" dirty="0">
              <a:solidFill>
                <a:schemeClr val="bg1">
                  <a:lumMod val="50000"/>
                </a:schemeClr>
              </a:solidFill>
            </a:endParaRPr>
          </a:p>
          <a:p>
            <a:pPr>
              <a:lnSpc>
                <a:spcPct val="120000"/>
              </a:lnSpc>
            </a:pPr>
            <a:endParaRPr lang="en-US" sz="1400" dirty="0">
              <a:solidFill>
                <a:schemeClr val="bg1">
                  <a:lumMod val="50000"/>
                </a:schemeClr>
              </a:solidFill>
            </a:endParaRPr>
          </a:p>
          <a:p>
            <a:pPr>
              <a:lnSpc>
                <a:spcPct val="120000"/>
              </a:lnSpc>
            </a:pPr>
            <a:r>
              <a:rPr lang="en-US" sz="1176" dirty="0" err="1"/>
              <a:t>TimePicker</a:t>
            </a:r>
            <a:endParaRPr lang="en-US" sz="1176" dirty="0"/>
          </a:p>
          <a:p>
            <a:pPr>
              <a:lnSpc>
                <a:spcPct val="120000"/>
              </a:lnSpc>
            </a:pPr>
            <a:r>
              <a:rPr lang="en-US" sz="1176" dirty="0" err="1"/>
              <a:t>CommandBar</a:t>
            </a:r>
            <a:endParaRPr lang="en-US" sz="1176" dirty="0"/>
          </a:p>
        </p:txBody>
      </p:sp>
      <p:sp>
        <p:nvSpPr>
          <p:cNvPr id="21" name="TextBox 20"/>
          <p:cNvSpPr txBox="1"/>
          <p:nvPr/>
        </p:nvSpPr>
        <p:spPr>
          <a:xfrm>
            <a:off x="2057310" y="3288503"/>
            <a:ext cx="64" cy="830879"/>
          </a:xfrm>
          <a:prstGeom prst="rect">
            <a:avLst/>
          </a:prstGeom>
          <a:noFill/>
        </p:spPr>
        <p:txBody>
          <a:bodyPr wrap="none" lIns="0" tIns="0" rIns="0" bIns="0" rtlCol="0">
            <a:spAutoFit/>
          </a:bodyPr>
          <a:lstStyle/>
          <a:p>
            <a:endParaRPr lang="en-US" dirty="0"/>
          </a:p>
          <a:p>
            <a:endParaRPr lang="en-US" dirty="0"/>
          </a:p>
          <a:p>
            <a:endParaRPr lang="en-US" dirty="0"/>
          </a:p>
        </p:txBody>
      </p:sp>
      <p:sp>
        <p:nvSpPr>
          <p:cNvPr id="40" name="TextBox 39"/>
          <p:cNvSpPr txBox="1"/>
          <p:nvPr/>
        </p:nvSpPr>
        <p:spPr>
          <a:xfrm>
            <a:off x="687957" y="3583496"/>
            <a:ext cx="632662" cy="271554"/>
          </a:xfrm>
          <a:prstGeom prst="rect">
            <a:avLst/>
          </a:prstGeom>
          <a:noFill/>
        </p:spPr>
        <p:txBody>
          <a:bodyPr wrap="square" rtlCol="0">
            <a:spAutoFit/>
          </a:bodyPr>
          <a:lstStyle/>
          <a:p>
            <a:r>
              <a:rPr lang="en-US" sz="1176" dirty="0"/>
              <a:t>Button</a:t>
            </a:r>
          </a:p>
        </p:txBody>
      </p:sp>
      <p:pic>
        <p:nvPicPr>
          <p:cNvPr id="4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360" y="4671366"/>
            <a:ext cx="975897" cy="284241"/>
          </a:xfrm>
          <a:prstGeom prst="rect">
            <a:avLst/>
          </a:prstGeom>
        </p:spPr>
      </p:pic>
      <p:sp>
        <p:nvSpPr>
          <p:cNvPr id="42" name="TextBox 41"/>
          <p:cNvSpPr txBox="1"/>
          <p:nvPr/>
        </p:nvSpPr>
        <p:spPr>
          <a:xfrm>
            <a:off x="687958" y="4398012"/>
            <a:ext cx="857552" cy="271554"/>
          </a:xfrm>
          <a:prstGeom prst="rect">
            <a:avLst/>
          </a:prstGeom>
          <a:noFill/>
        </p:spPr>
        <p:txBody>
          <a:bodyPr wrap="square" rtlCol="0">
            <a:spAutoFit/>
          </a:bodyPr>
          <a:lstStyle/>
          <a:p>
            <a:r>
              <a:rPr lang="en-US" sz="1176" dirty="0" err="1"/>
              <a:t>CheckBox</a:t>
            </a:r>
            <a:endParaRPr lang="en-US" sz="1176" dirty="0"/>
          </a:p>
        </p:txBody>
      </p: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359" y="3821925"/>
            <a:ext cx="857405" cy="368883"/>
          </a:xfrm>
          <a:prstGeom prst="rect">
            <a:avLst/>
          </a:prstGeom>
        </p:spPr>
      </p:pic>
      <p:sp>
        <p:nvSpPr>
          <p:cNvPr id="44" name="TextBox 43"/>
          <p:cNvSpPr txBox="1"/>
          <p:nvPr/>
        </p:nvSpPr>
        <p:spPr>
          <a:xfrm>
            <a:off x="687958" y="5259612"/>
            <a:ext cx="1056373" cy="271554"/>
          </a:xfrm>
          <a:prstGeom prst="rect">
            <a:avLst/>
          </a:prstGeom>
          <a:noFill/>
        </p:spPr>
        <p:txBody>
          <a:bodyPr wrap="square" rtlCol="0">
            <a:spAutoFit/>
          </a:bodyPr>
          <a:lstStyle/>
          <a:p>
            <a:r>
              <a:rPr lang="en-US" sz="1176" dirty="0" err="1"/>
              <a:t>RadioButton</a:t>
            </a:r>
            <a:endParaRPr lang="en-US" sz="1176" dirty="0"/>
          </a:p>
        </p:txBody>
      </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359" y="5533533"/>
            <a:ext cx="857404" cy="258053"/>
          </a:xfrm>
          <a:prstGeom prst="rect">
            <a:avLst/>
          </a:prstGeom>
        </p:spPr>
      </p:pic>
      <p:sp>
        <p:nvSpPr>
          <p:cNvPr id="47" name="TextBox 46"/>
          <p:cNvSpPr txBox="1"/>
          <p:nvPr/>
        </p:nvSpPr>
        <p:spPr>
          <a:xfrm>
            <a:off x="2122368" y="5259612"/>
            <a:ext cx="1017194" cy="271554"/>
          </a:xfrm>
          <a:prstGeom prst="rect">
            <a:avLst/>
          </a:prstGeom>
          <a:noFill/>
        </p:spPr>
        <p:txBody>
          <a:bodyPr wrap="square" rtlCol="0">
            <a:spAutoFit/>
          </a:bodyPr>
          <a:lstStyle/>
          <a:p>
            <a:r>
              <a:rPr lang="en-US" sz="1176" dirty="0" err="1"/>
              <a:t>ProgressBar</a:t>
            </a:r>
            <a:endParaRPr lang="en-US" sz="1176" dirty="0"/>
          </a:p>
        </p:txBody>
      </p:sp>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3557" y="5531166"/>
            <a:ext cx="2143243" cy="368440"/>
          </a:xfrm>
          <a:prstGeom prst="rect">
            <a:avLst/>
          </a:prstGeom>
        </p:spPr>
      </p:pic>
      <p:sp>
        <p:nvSpPr>
          <p:cNvPr id="49" name="TextBox 48"/>
          <p:cNvSpPr txBox="1"/>
          <p:nvPr/>
        </p:nvSpPr>
        <p:spPr>
          <a:xfrm>
            <a:off x="2122368" y="4409341"/>
            <a:ext cx="1016255" cy="271554"/>
          </a:xfrm>
          <a:prstGeom prst="rect">
            <a:avLst/>
          </a:prstGeom>
          <a:noFill/>
        </p:spPr>
        <p:txBody>
          <a:bodyPr wrap="square" rtlCol="0">
            <a:spAutoFit/>
          </a:bodyPr>
          <a:lstStyle/>
          <a:p>
            <a:r>
              <a:rPr lang="en-US" sz="1176" dirty="0"/>
              <a:t>Slider</a:t>
            </a:r>
          </a:p>
        </p:txBody>
      </p:sp>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3557" y="4669565"/>
            <a:ext cx="2143243" cy="368440"/>
          </a:xfrm>
          <a:prstGeom prst="rect">
            <a:avLst/>
          </a:prstGeom>
        </p:spPr>
      </p:pic>
      <p:sp>
        <p:nvSpPr>
          <p:cNvPr id="51" name="TextBox 50"/>
          <p:cNvSpPr txBox="1"/>
          <p:nvPr/>
        </p:nvSpPr>
        <p:spPr>
          <a:xfrm>
            <a:off x="2122368" y="3550371"/>
            <a:ext cx="1108610" cy="271554"/>
          </a:xfrm>
          <a:prstGeom prst="rect">
            <a:avLst/>
          </a:prstGeom>
          <a:noFill/>
        </p:spPr>
        <p:txBody>
          <a:bodyPr wrap="square" rtlCol="0">
            <a:spAutoFit/>
          </a:bodyPr>
          <a:lstStyle/>
          <a:p>
            <a:r>
              <a:rPr lang="en-US" sz="1176" dirty="0"/>
              <a:t>ToggleSwitch</a:t>
            </a:r>
          </a:p>
        </p:txBody>
      </p:sp>
      <p:pic>
        <p:nvPicPr>
          <p:cNvPr id="52" name="Picture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14723" y="3821925"/>
            <a:ext cx="2152076" cy="368883"/>
          </a:xfrm>
          <a:prstGeom prst="rect">
            <a:avLst/>
          </a:prstGeom>
        </p:spPr>
      </p:pic>
      <p:pic>
        <p:nvPicPr>
          <p:cNvPr id="53" name="Picture 52"/>
          <p:cNvPicPr/>
          <p:nvPr/>
        </p:nvPicPr>
        <p:blipFill>
          <a:blip r:embed="rId8">
            <a:extLst>
              <a:ext uri="{28A0092B-C50C-407E-A947-70E740481C1C}">
                <a14:useLocalDpi xmlns:a14="http://schemas.microsoft.com/office/drawing/2010/main" val="0"/>
              </a:ext>
            </a:extLst>
          </a:blip>
          <a:stretch>
            <a:fillRect/>
          </a:stretch>
        </p:blipFill>
        <p:spPr>
          <a:xfrm>
            <a:off x="5422540" y="4026617"/>
            <a:ext cx="1243136" cy="1502982"/>
          </a:xfrm>
          <a:prstGeom prst="rect">
            <a:avLst/>
          </a:prstGeom>
        </p:spPr>
      </p:pic>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48689" y="4026617"/>
            <a:ext cx="907157" cy="1502982"/>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67015" y="3379072"/>
            <a:ext cx="1824401" cy="2662352"/>
          </a:xfrm>
          <a:prstGeom prst="rect">
            <a:avLst/>
          </a:prstGeom>
        </p:spPr>
      </p:pic>
      <p:sp>
        <p:nvSpPr>
          <p:cNvPr id="7" name="Rectangle 6"/>
          <p:cNvSpPr/>
          <p:nvPr/>
        </p:nvSpPr>
        <p:spPr>
          <a:xfrm>
            <a:off x="8106034" y="3703943"/>
            <a:ext cx="1425042" cy="1393976"/>
          </a:xfrm>
          <a:prstGeom prst="rect">
            <a:avLst/>
          </a:prstGeom>
        </p:spPr>
        <p:txBody>
          <a:bodyPr wrap="square">
            <a:spAutoFit/>
          </a:bodyPr>
          <a:lstStyle/>
          <a:p>
            <a:pPr>
              <a:lnSpc>
                <a:spcPct val="120000"/>
              </a:lnSpc>
            </a:pPr>
            <a:r>
              <a:rPr lang="en-US" sz="1176" dirty="0"/>
              <a:t>Hub</a:t>
            </a:r>
          </a:p>
          <a:p>
            <a:pPr>
              <a:lnSpc>
                <a:spcPct val="120000"/>
              </a:lnSpc>
            </a:pPr>
            <a:r>
              <a:rPr lang="en-US" sz="1176" dirty="0"/>
              <a:t>Pivot</a:t>
            </a:r>
          </a:p>
          <a:p>
            <a:pPr>
              <a:lnSpc>
                <a:spcPct val="120000"/>
              </a:lnSpc>
            </a:pPr>
            <a:r>
              <a:rPr lang="en-US" sz="1176" dirty="0" err="1"/>
              <a:t>ListView</a:t>
            </a:r>
            <a:endParaRPr lang="en-US" sz="1176" dirty="0"/>
          </a:p>
          <a:p>
            <a:pPr>
              <a:lnSpc>
                <a:spcPct val="120000"/>
              </a:lnSpc>
            </a:pPr>
            <a:r>
              <a:rPr lang="en-US" sz="1176" dirty="0" err="1"/>
              <a:t>GridView</a:t>
            </a:r>
            <a:endParaRPr lang="en-US" sz="1176" dirty="0"/>
          </a:p>
          <a:p>
            <a:pPr>
              <a:lnSpc>
                <a:spcPct val="120000"/>
              </a:lnSpc>
            </a:pPr>
            <a:r>
              <a:rPr lang="en-US" sz="1176" dirty="0" err="1"/>
              <a:t>AppBar</a:t>
            </a:r>
            <a:endParaRPr lang="en-US" sz="1176" dirty="0"/>
          </a:p>
          <a:p>
            <a:pPr>
              <a:lnSpc>
                <a:spcPct val="120000"/>
              </a:lnSpc>
            </a:pPr>
            <a:r>
              <a:rPr lang="en-US" sz="1176" dirty="0" err="1"/>
              <a:t>SysTray</a:t>
            </a:r>
            <a:endParaRPr lang="en-US" sz="1176" dirty="0"/>
          </a:p>
        </p:txBody>
      </p:sp>
    </p:spTree>
    <p:extLst>
      <p:ext uri="{BB962C8B-B14F-4D97-AF65-F5344CB8AC3E}">
        <p14:creationId xmlns:p14="http://schemas.microsoft.com/office/powerpoint/2010/main" val="105190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10" presetClass="entr" presetSubtype="0" fill="hold" nodeType="with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10" presetClass="entr" presetSubtype="0" fill="hold" nodeType="with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fade">
                                      <p:cBhvr>
                                        <p:cTn id="74" dur="500"/>
                                        <p:tgtEl>
                                          <p:spTgt spid="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fade">
                                      <p:cBhvr>
                                        <p:cTn id="7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p:bldP spid="19" grpId="0"/>
      <p:bldP spid="46" grpId="0"/>
      <p:bldP spid="21" grpId="0"/>
      <p:bldP spid="40" grpId="0"/>
      <p:bldP spid="42" grpId="0"/>
      <p:bldP spid="44" grpId="0"/>
      <p:bldP spid="47" grpId="0"/>
      <p:bldP spid="49" grpId="0"/>
      <p:bldP spid="51"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Controls that adjust for form factor</a:t>
            </a:r>
            <a:endParaRPr lang="en-US" dirty="0"/>
          </a:p>
        </p:txBody>
      </p:sp>
      <p:sp>
        <p:nvSpPr>
          <p:cNvPr id="7" name="TextBox 6"/>
          <p:cNvSpPr txBox="1"/>
          <p:nvPr/>
        </p:nvSpPr>
        <p:spPr>
          <a:xfrm>
            <a:off x="1195331" y="1336811"/>
            <a:ext cx="2425664" cy="369332"/>
          </a:xfrm>
          <a:prstGeom prst="rect">
            <a:avLst/>
          </a:prstGeom>
          <a:noFill/>
        </p:spPr>
        <p:txBody>
          <a:bodyPr wrap="none" rtlCol="0">
            <a:spAutoFit/>
          </a:bodyPr>
          <a:lstStyle/>
          <a:p>
            <a:r>
              <a:rPr lang="en-US" dirty="0"/>
              <a:t>On Windows Phone </a:t>
            </a:r>
            <a:r>
              <a:rPr lang="en-US" dirty="0" smtClean="0"/>
              <a:t>8.1</a:t>
            </a:r>
            <a:endParaRPr lang="en-US" dirty="0"/>
          </a:p>
        </p:txBody>
      </p:sp>
      <p:sp>
        <p:nvSpPr>
          <p:cNvPr id="8" name="TextBox 7"/>
          <p:cNvSpPr txBox="1"/>
          <p:nvPr/>
        </p:nvSpPr>
        <p:spPr>
          <a:xfrm>
            <a:off x="6659303" y="1336811"/>
            <a:ext cx="2343911" cy="369332"/>
          </a:xfrm>
          <a:prstGeom prst="rect">
            <a:avLst/>
          </a:prstGeom>
          <a:noFill/>
        </p:spPr>
        <p:txBody>
          <a:bodyPr wrap="none" rtlCol="0">
            <a:spAutoFit/>
          </a:bodyPr>
          <a:lstStyle/>
          <a:p>
            <a:r>
              <a:rPr lang="en-US" dirty="0"/>
              <a:t>… and on Windows 8.1</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913" y="1898538"/>
            <a:ext cx="1532657" cy="2987570"/>
          </a:xfrm>
          <a:prstGeom prst="rect">
            <a:avLst/>
          </a:prstGeom>
        </p:spPr>
      </p:pic>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192" y="1748877"/>
            <a:ext cx="5321634" cy="3286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1631" y="2097659"/>
            <a:ext cx="1368231" cy="227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555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Common canvas for Screen Diversity</a:t>
            </a:r>
            <a:endParaRPr lang="en-US" dirty="0"/>
          </a:p>
        </p:txBody>
      </p:sp>
      <p:sp>
        <p:nvSpPr>
          <p:cNvPr id="2" name="Text Placeholder 1"/>
          <p:cNvSpPr>
            <a:spLocks noGrp="1"/>
          </p:cNvSpPr>
          <p:nvPr>
            <p:ph type="body" sz="quarter" idx="10"/>
          </p:nvPr>
        </p:nvSpPr>
        <p:spPr>
          <a:xfrm>
            <a:off x="6912429" y="1447799"/>
            <a:ext cx="4758736" cy="4043946"/>
          </a:xfrm>
        </p:spPr>
        <p:txBody>
          <a:bodyPr/>
          <a:lstStyle/>
          <a:p>
            <a:pPr marL="0" indent="0">
              <a:spcBef>
                <a:spcPts val="1200"/>
              </a:spcBef>
              <a:spcAft>
                <a:spcPts val="588"/>
              </a:spcAft>
              <a:buClr>
                <a:srgbClr val="505050"/>
              </a:buClr>
              <a:buNone/>
            </a:pPr>
            <a:r>
              <a:rPr lang="en-US" dirty="0">
                <a:gradFill>
                  <a:gsLst>
                    <a:gs pos="1250">
                      <a:srgbClr val="0072C6"/>
                    </a:gs>
                    <a:gs pos="99000">
                      <a:srgbClr val="0072C6"/>
                    </a:gs>
                  </a:gsLst>
                  <a:lin ang="5400000" scaled="0"/>
                </a:gradFill>
                <a:latin typeface="Segoe UI" panose="020B0502040204020203" pitchFamily="34" charset="0"/>
                <a:cs typeface="Segoe UI" panose="020B0502040204020203" pitchFamily="34" charset="0"/>
              </a:rPr>
              <a:t>Shared virtual layout canvas</a:t>
            </a:r>
          </a:p>
          <a:p>
            <a:pPr marL="0" indent="0">
              <a:spcBef>
                <a:spcPts val="588"/>
              </a:spcBef>
              <a:spcAft>
                <a:spcPts val="588"/>
              </a:spcAft>
              <a:buClr>
                <a:srgbClr val="505050"/>
              </a:buClr>
              <a:buNone/>
            </a:pPr>
            <a:r>
              <a:rPr lang="en-US" sz="2353" dirty="0">
                <a:solidFill>
                  <a:srgbClr val="505050"/>
                </a:solidFill>
                <a:latin typeface="Segoe UI" panose="020B0502040204020203" pitchFamily="34" charset="0"/>
                <a:cs typeface="Segoe UI" panose="020B0502040204020203" pitchFamily="34" charset="0"/>
              </a:rPr>
              <a:t>Provides a common layout coordinate system that extends along the x and y axis into infinity, allowing you to scale up</a:t>
            </a:r>
            <a:endParaRPr lang="en-US" dirty="0"/>
          </a:p>
        </p:txBody>
      </p:sp>
      <p:sp>
        <p:nvSpPr>
          <p:cNvPr id="7" name="Rectangle 6"/>
          <p:cNvSpPr/>
          <p:nvPr/>
        </p:nvSpPr>
        <p:spPr>
          <a:xfrm>
            <a:off x="210330" y="1337345"/>
            <a:ext cx="6502634" cy="4154400"/>
          </a:xfrm>
          <a:prstGeom prst="rect">
            <a:avLst/>
          </a:prstGeom>
          <a:solidFill>
            <a:schemeClr val="bg1">
              <a:lumMod val="85000"/>
              <a:alpha val="50196"/>
            </a:schemeClr>
          </a:solid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 name="Rectangle 7"/>
          <p:cNvSpPr>
            <a:spLocks noChangeAspect="1"/>
          </p:cNvSpPr>
          <p:nvPr/>
        </p:nvSpPr>
        <p:spPr>
          <a:xfrm rot="5400000">
            <a:off x="1230026" y="317650"/>
            <a:ext cx="2612557" cy="4651952"/>
          </a:xfrm>
          <a:prstGeom prst="rect">
            <a:avLst/>
          </a:prstGeom>
          <a:noFill/>
          <a:ln>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vert="vert270" lIns="268927" tIns="268927" rIns="89642" rtlCol="0" anchor="b" anchorCtr="0"/>
          <a:lstStyle/>
          <a:p>
            <a:pPr algn="r"/>
            <a:r>
              <a:rPr lang="en-US" sz="1765" dirty="0">
                <a:solidFill>
                  <a:schemeClr val="accent6"/>
                </a:solidFill>
              </a:rPr>
              <a:t>				10” tablet</a:t>
            </a:r>
          </a:p>
        </p:txBody>
      </p:sp>
      <p:sp>
        <p:nvSpPr>
          <p:cNvPr id="9" name="Rectangle 8"/>
          <p:cNvSpPr>
            <a:spLocks noChangeAspect="1"/>
          </p:cNvSpPr>
          <p:nvPr/>
        </p:nvSpPr>
        <p:spPr>
          <a:xfrm>
            <a:off x="210330" y="1337345"/>
            <a:ext cx="2061777" cy="3671225"/>
          </a:xfrm>
          <a:prstGeom prst="rect">
            <a:avLst/>
          </a:prstGeom>
          <a:no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1765" dirty="0">
                <a:solidFill>
                  <a:schemeClr val="accent2"/>
                </a:solidFill>
              </a:rPr>
              <a:t>7” tablet</a:t>
            </a:r>
          </a:p>
        </p:txBody>
      </p:sp>
      <p:sp>
        <p:nvSpPr>
          <p:cNvPr id="10" name="Rectangle 9"/>
          <p:cNvSpPr>
            <a:spLocks noChangeAspect="1"/>
          </p:cNvSpPr>
          <p:nvPr/>
        </p:nvSpPr>
        <p:spPr>
          <a:xfrm>
            <a:off x="210330" y="1337344"/>
            <a:ext cx="1703207" cy="3032753"/>
          </a:xfrm>
          <a:prstGeom prst="rect">
            <a:avLst/>
          </a:prstGeom>
          <a:no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1765" dirty="0">
                <a:solidFill>
                  <a:schemeClr val="accent1"/>
                </a:solidFill>
              </a:rPr>
              <a:t>6”</a:t>
            </a:r>
          </a:p>
        </p:txBody>
      </p:sp>
      <p:sp>
        <p:nvSpPr>
          <p:cNvPr id="11" name="Rectangle 10"/>
          <p:cNvSpPr>
            <a:spLocks noChangeAspect="1"/>
          </p:cNvSpPr>
          <p:nvPr/>
        </p:nvSpPr>
        <p:spPr>
          <a:xfrm>
            <a:off x="210329" y="1337344"/>
            <a:ext cx="1344637" cy="2394277"/>
          </a:xfrm>
          <a:prstGeom prst="rect">
            <a:avLst/>
          </a:prstGeom>
          <a:noFill/>
          <a:ln>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1765" dirty="0">
                <a:solidFill>
                  <a:schemeClr val="accent4"/>
                </a:solidFill>
              </a:rPr>
              <a:t>5”</a:t>
            </a:r>
          </a:p>
        </p:txBody>
      </p:sp>
      <p:sp>
        <p:nvSpPr>
          <p:cNvPr id="12" name="Rectangle 11"/>
          <p:cNvSpPr>
            <a:spLocks noChangeAspect="1"/>
          </p:cNvSpPr>
          <p:nvPr/>
        </p:nvSpPr>
        <p:spPr>
          <a:xfrm>
            <a:off x="210330" y="1337345"/>
            <a:ext cx="1165352" cy="2075040"/>
          </a:xfrm>
          <a:prstGeom prst="rect">
            <a:avLst/>
          </a:prstGeom>
          <a:no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65" dirty="0">
                <a:solidFill>
                  <a:schemeClr val="accent5"/>
                </a:solidFill>
              </a:rPr>
              <a:t>4.5”</a:t>
            </a:r>
          </a:p>
        </p:txBody>
      </p:sp>
      <p:sp>
        <p:nvSpPr>
          <p:cNvPr id="13" name="TextBox 12"/>
          <p:cNvSpPr txBox="1"/>
          <p:nvPr/>
        </p:nvSpPr>
        <p:spPr>
          <a:xfrm>
            <a:off x="4139355" y="4474075"/>
            <a:ext cx="2506134" cy="905179"/>
          </a:xfrm>
          <a:prstGeom prst="rect">
            <a:avLst/>
          </a:prstGeom>
          <a:noFill/>
        </p:spPr>
        <p:txBody>
          <a:bodyPr wrap="square" rtlCol="0">
            <a:spAutoFit/>
          </a:bodyPr>
          <a:lstStyle/>
          <a:p>
            <a:pPr algn="r"/>
            <a:r>
              <a:rPr lang="en-US" sz="1765" dirty="0"/>
              <a:t>Infinite virtual canvas</a:t>
            </a:r>
          </a:p>
          <a:p>
            <a:pPr algn="r"/>
            <a:endParaRPr lang="en-US" sz="1765" dirty="0"/>
          </a:p>
          <a:p>
            <a:pPr algn="r"/>
            <a:r>
              <a:rPr lang="en-US" sz="1765"/>
              <a:t>166 Logical </a:t>
            </a:r>
            <a:r>
              <a:rPr lang="en-US" sz="1765" dirty="0"/>
              <a:t>DPI</a:t>
            </a:r>
          </a:p>
        </p:txBody>
      </p:sp>
    </p:spTree>
    <p:extLst>
      <p:ext uri="{BB962C8B-B14F-4D97-AF65-F5344CB8AC3E}">
        <p14:creationId xmlns:p14="http://schemas.microsoft.com/office/powerpoint/2010/main" val="236303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750"/>
                                        <p:tgtEl>
                                          <p:spTgt spid="11"/>
                                        </p:tgtEl>
                                      </p:cBhvr>
                                    </p:animEffect>
                                  </p:childTnLst>
                                </p:cTn>
                              </p:par>
                            </p:childTnLst>
                          </p:cTn>
                        </p:par>
                        <p:par>
                          <p:cTn id="12" fill="hold">
                            <p:stCondLst>
                              <p:cond delay="1750"/>
                            </p:stCondLst>
                            <p:childTnLst>
                              <p:par>
                                <p:cTn id="13" presetID="10" presetClass="entr" presetSubtype="0" fill="hold" grpId="0" nodeType="afterEffect">
                                  <p:stCondLst>
                                    <p:cond delay="25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750"/>
                                        <p:tgtEl>
                                          <p:spTgt spid="9"/>
                                        </p:tgtEl>
                                      </p:cBhvr>
                                    </p:animEffect>
                                  </p:childTnLst>
                                </p:cTn>
                              </p:par>
                            </p:childTnLst>
                          </p:cTn>
                        </p:par>
                        <p:par>
                          <p:cTn id="19" fill="hold">
                            <p:stCondLst>
                              <p:cond delay="2750"/>
                            </p:stCondLst>
                            <p:childTnLst>
                              <p:par>
                                <p:cTn id="20" presetID="10" presetClass="entr" presetSubtype="0" fill="hold" grpId="0" nodeType="afterEffect">
                                  <p:stCondLst>
                                    <p:cond delay="2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5719"/>
          <a:stretch/>
        </p:blipFill>
        <p:spPr>
          <a:xfrm>
            <a:off x="0" y="0"/>
            <a:ext cx="12192000" cy="6858000"/>
          </a:xfrm>
          <a:prstGeom prst="rect">
            <a:avLst/>
          </a:prstGeom>
        </p:spPr>
      </p:pic>
      <p:sp>
        <p:nvSpPr>
          <p:cNvPr id="6" name="Rectangle 5"/>
          <p:cNvSpPr/>
          <p:nvPr/>
        </p:nvSpPr>
        <p:spPr>
          <a:xfrm>
            <a:off x="487680" y="555673"/>
            <a:ext cx="5624732" cy="5380893"/>
          </a:xfrm>
          <a:prstGeom prst="rect">
            <a:avLst/>
          </a:prstGeom>
          <a:solidFill>
            <a:srgbClr val="E4381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9160" y="3986207"/>
            <a:ext cx="4669038" cy="1015663"/>
          </a:xfrm>
          <a:prstGeom prst="rect">
            <a:avLst/>
          </a:prstGeom>
        </p:spPr>
        <p:txBody>
          <a:bodyPr wrap="square">
            <a:spAutoFit/>
          </a:bodyPr>
          <a:lstStyle/>
          <a:p>
            <a:r>
              <a:rPr lang="en-US" sz="2000" dirty="0" smtClean="0">
                <a:solidFill>
                  <a:schemeClr val="bg1"/>
                </a:solidFill>
                <a:latin typeface="Segoe UI Light" panose="020B0502040204020203" pitchFamily="34" charset="0"/>
                <a:cs typeface="Segoe UI Light" panose="020B0502040204020203" pitchFamily="34" charset="0"/>
              </a:rPr>
              <a:t>SPEAKER NAME</a:t>
            </a:r>
          </a:p>
          <a:p>
            <a:r>
              <a:rPr lang="en-US" sz="2000" dirty="0" smtClean="0">
                <a:solidFill>
                  <a:schemeClr val="bg1"/>
                </a:solidFill>
                <a:latin typeface="Segoe UI Light" panose="020B0502040204020203" pitchFamily="34" charset="0"/>
                <a:cs typeface="Segoe UI Light" panose="020B0502040204020203" pitchFamily="34" charset="0"/>
              </a:rPr>
              <a:t>DATE</a:t>
            </a:r>
          </a:p>
          <a:p>
            <a:r>
              <a:rPr lang="en-US" sz="2000" dirty="0" smtClean="0">
                <a:solidFill>
                  <a:schemeClr val="bg1"/>
                </a:solidFill>
                <a:latin typeface="Segoe UI Light" panose="020B0502040204020203" pitchFamily="34" charset="0"/>
                <a:cs typeface="Segoe UI Light" panose="020B0502040204020203" pitchFamily="34" charset="0"/>
              </a:rPr>
              <a:t>EMAIL ADDRESS</a:t>
            </a:r>
          </a:p>
        </p:txBody>
      </p:sp>
      <p:sp>
        <p:nvSpPr>
          <p:cNvPr id="8" name="TextBox 7"/>
          <p:cNvSpPr txBox="1"/>
          <p:nvPr/>
        </p:nvSpPr>
        <p:spPr>
          <a:xfrm>
            <a:off x="899160" y="1112520"/>
            <a:ext cx="4873309" cy="1938992"/>
          </a:xfrm>
          <a:prstGeom prst="rect">
            <a:avLst/>
          </a:prstGeom>
          <a:noFill/>
        </p:spPr>
        <p:txBody>
          <a:bodyPr wrap="square" rtlCol="0">
            <a:spAutoFit/>
          </a:bodyPr>
          <a:lstStyle/>
          <a:p>
            <a:r>
              <a:rPr lang="en-US" sz="4000">
                <a:solidFill>
                  <a:schemeClr val="bg1"/>
                </a:solidFill>
                <a:latin typeface="Segoe UI Light" panose="020B0502040204020203" pitchFamily="34" charset="0"/>
                <a:cs typeface="Segoe UI Light" panose="020B0502040204020203" pitchFamily="34" charset="0"/>
              </a:rPr>
              <a:t>Introduction to Universal Windows App development</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7983" y="6473525"/>
            <a:ext cx="838747" cy="179122"/>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491" y="6453534"/>
            <a:ext cx="1618488" cy="202068"/>
          </a:xfrm>
          <a:prstGeom prst="rect">
            <a:avLst/>
          </a:prstGeom>
        </p:spPr>
      </p:pic>
    </p:spTree>
    <p:extLst>
      <p:ext uri="{BB962C8B-B14F-4D97-AF65-F5344CB8AC3E}">
        <p14:creationId xmlns:p14="http://schemas.microsoft.com/office/powerpoint/2010/main" val="29785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Page navigation</a:t>
            </a:r>
            <a:endParaRPr lang="en-GB" dirty="0"/>
          </a:p>
        </p:txBody>
      </p:sp>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7721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a:p>
        </p:txBody>
      </p:sp>
      <p:sp>
        <p:nvSpPr>
          <p:cNvPr id="2" name="Title 1"/>
          <p:cNvSpPr>
            <a:spLocks noGrp="1"/>
          </p:cNvSpPr>
          <p:nvPr>
            <p:ph type="title"/>
          </p:nvPr>
        </p:nvSpPr>
        <p:spPr>
          <a:xfrm>
            <a:off x="838201" y="260583"/>
            <a:ext cx="10515600" cy="840230"/>
          </a:xfrm>
        </p:spPr>
        <p:txBody>
          <a:bodyPr/>
          <a:lstStyle/>
          <a:p>
            <a:r>
              <a:rPr lang="en-US" dirty="0"/>
              <a:t>Windows, Frames and Pages</a:t>
            </a:r>
          </a:p>
        </p:txBody>
      </p:sp>
      <p:sp>
        <p:nvSpPr>
          <p:cNvPr id="16" name="Rectangle 15"/>
          <p:cNvSpPr/>
          <p:nvPr/>
        </p:nvSpPr>
        <p:spPr>
          <a:xfrm>
            <a:off x="5319483" y="1268688"/>
            <a:ext cx="5958227" cy="3285768"/>
          </a:xfrm>
          <a:prstGeom prst="rect">
            <a:avLst/>
          </a:prstGeom>
          <a:solidFill>
            <a:schemeClr val="accent4"/>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529" dirty="0">
                <a:latin typeface="+mj-lt"/>
                <a:ea typeface="Segoe UI" pitchFamily="34" charset="0"/>
                <a:cs typeface="Segoe UI" pitchFamily="34" charset="0"/>
              </a:rPr>
              <a:t>Window</a:t>
            </a:r>
          </a:p>
        </p:txBody>
      </p:sp>
      <p:sp>
        <p:nvSpPr>
          <p:cNvPr id="29" name="TextBox 28"/>
          <p:cNvSpPr txBox="1"/>
          <p:nvPr/>
        </p:nvSpPr>
        <p:spPr>
          <a:xfrm>
            <a:off x="269241" y="4654436"/>
            <a:ext cx="11756527" cy="1743979"/>
          </a:xfrm>
          <a:prstGeom prst="rect">
            <a:avLst/>
          </a:prstGeom>
          <a:noFill/>
        </p:spPr>
        <p:txBody>
          <a:bodyPr wrap="square" lIns="179285" tIns="143428" rIns="179285" bIns="143428" rtlCol="0" anchor="t">
            <a:spAutoFit/>
          </a:bodyPr>
          <a:lstStyle/>
          <a:p>
            <a:pPr>
              <a:lnSpc>
                <a:spcPct val="90000"/>
              </a:lnSpc>
              <a:spcAft>
                <a:spcPts val="588"/>
              </a:spcAft>
            </a:pPr>
            <a:r>
              <a:rPr lang="en-US" sz="2353" dirty="0">
                <a:gradFill>
                  <a:gsLst>
                    <a:gs pos="1250">
                      <a:schemeClr val="tx1"/>
                    </a:gs>
                    <a:gs pos="99000">
                      <a:schemeClr val="tx1"/>
                    </a:gs>
                  </a:gsLst>
                  <a:lin ang="5400000" scaled="0"/>
                </a:gradFill>
                <a:latin typeface="+mj-lt"/>
              </a:rPr>
              <a:t>The window contains a single frame, sized at 100% of area.</a:t>
            </a:r>
          </a:p>
          <a:p>
            <a:pPr>
              <a:lnSpc>
                <a:spcPct val="90000"/>
              </a:lnSpc>
              <a:spcAft>
                <a:spcPts val="588"/>
              </a:spcAft>
            </a:pPr>
            <a:r>
              <a:rPr lang="en-US" sz="2353" dirty="0">
                <a:gradFill>
                  <a:gsLst>
                    <a:gs pos="1250">
                      <a:schemeClr val="tx1"/>
                    </a:gs>
                    <a:gs pos="99000">
                      <a:schemeClr val="tx1"/>
                    </a:gs>
                  </a:gsLst>
                  <a:lin ang="5400000" scaled="0"/>
                </a:gradFill>
                <a:latin typeface="+mj-lt"/>
              </a:rPr>
              <a:t>The frame contains pages, also typically sized at 100% of the area available to the window.</a:t>
            </a:r>
          </a:p>
          <a:p>
            <a:pPr>
              <a:lnSpc>
                <a:spcPct val="90000"/>
              </a:lnSpc>
              <a:spcAft>
                <a:spcPts val="588"/>
              </a:spcAft>
            </a:pPr>
            <a:r>
              <a:rPr lang="en-US" sz="2353" dirty="0">
                <a:gradFill>
                  <a:gsLst>
                    <a:gs pos="1250">
                      <a:schemeClr val="tx1"/>
                    </a:gs>
                    <a:gs pos="99000">
                      <a:schemeClr val="tx1"/>
                    </a:gs>
                  </a:gsLst>
                  <a:lin ang="5400000" scaled="0"/>
                </a:gradFill>
                <a:latin typeface="+mj-lt"/>
              </a:rPr>
              <a:t>In Windows Store Apps for Tablet/PC, apps may have more than one window. On phone, apps have only one window.</a:t>
            </a:r>
          </a:p>
        </p:txBody>
      </p:sp>
      <p:sp>
        <p:nvSpPr>
          <p:cNvPr id="30" name="Rectangle 29"/>
          <p:cNvSpPr/>
          <p:nvPr/>
        </p:nvSpPr>
        <p:spPr>
          <a:xfrm>
            <a:off x="6471152" y="1962575"/>
            <a:ext cx="4806557" cy="2591881"/>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529" dirty="0">
                <a:latin typeface="+mj-lt"/>
                <a:ea typeface="Segoe UI" pitchFamily="34" charset="0"/>
                <a:cs typeface="Segoe UI" pitchFamily="34" charset="0"/>
              </a:rPr>
              <a:t>Frame</a:t>
            </a:r>
          </a:p>
        </p:txBody>
      </p:sp>
      <p:sp>
        <p:nvSpPr>
          <p:cNvPr id="31" name="Rectangle 30"/>
          <p:cNvSpPr/>
          <p:nvPr/>
        </p:nvSpPr>
        <p:spPr>
          <a:xfrm>
            <a:off x="7627717" y="2775402"/>
            <a:ext cx="3649991" cy="1779054"/>
          </a:xfrm>
          <a:prstGeom prst="rect">
            <a:avLst/>
          </a:prstGeom>
          <a:solidFill>
            <a:srgbClr val="FF8C00"/>
          </a:solidFill>
          <a:ln>
            <a:solidFill>
              <a:srgbClr val="FFB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529" dirty="0">
                <a:latin typeface="+mj-lt"/>
                <a:ea typeface="Segoe UI" pitchFamily="34" charset="0"/>
                <a:cs typeface="Segoe UI" pitchFamily="34" charset="0"/>
              </a:rPr>
              <a:t>Page</a:t>
            </a:r>
          </a:p>
        </p:txBody>
      </p:sp>
      <p:grpSp>
        <p:nvGrpSpPr>
          <p:cNvPr id="3" name="Group 2"/>
          <p:cNvGrpSpPr/>
          <p:nvPr/>
        </p:nvGrpSpPr>
        <p:grpSpPr>
          <a:xfrm>
            <a:off x="2001636" y="1100813"/>
            <a:ext cx="1928004" cy="3453644"/>
            <a:chOff x="709418" y="528763"/>
            <a:chExt cx="2440229" cy="4621778"/>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18" y="528763"/>
              <a:ext cx="2440229" cy="462177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Rectangle 26"/>
            <p:cNvSpPr/>
            <p:nvPr/>
          </p:nvSpPr>
          <p:spPr>
            <a:xfrm>
              <a:off x="887553" y="765414"/>
              <a:ext cx="2083957" cy="3888966"/>
            </a:xfrm>
            <a:prstGeom prst="rect">
              <a:avLst/>
            </a:prstGeom>
            <a:solidFill>
              <a:schemeClr val="accent4"/>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666" dirty="0">
                  <a:latin typeface="Segoe UI" pitchFamily="34" charset="0"/>
                  <a:ea typeface="Segoe UI" pitchFamily="34" charset="0"/>
                  <a:cs typeface="Segoe UI" pitchFamily="34" charset="0"/>
                </a:rPr>
                <a:t>Window</a:t>
              </a:r>
            </a:p>
          </p:txBody>
        </p:sp>
      </p:grpSp>
    </p:spTree>
    <p:extLst>
      <p:ext uri="{BB962C8B-B14F-4D97-AF65-F5344CB8AC3E}">
        <p14:creationId xmlns:p14="http://schemas.microsoft.com/office/powerpoint/2010/main" val="371932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691" y="347192"/>
            <a:ext cx="12010292" cy="840230"/>
          </a:xfrm>
        </p:spPr>
        <p:txBody>
          <a:bodyPr/>
          <a:lstStyle/>
          <a:p>
            <a:r>
              <a:rPr lang="en-GB" dirty="0"/>
              <a:t>The Frame and the Navigation </a:t>
            </a:r>
            <a:r>
              <a:rPr lang="en-GB" dirty="0" err="1"/>
              <a:t>BackStack</a:t>
            </a:r>
            <a:endParaRPr lang="en-GB" dirty="0"/>
          </a:p>
        </p:txBody>
      </p:sp>
      <p:sp>
        <p:nvSpPr>
          <p:cNvPr id="3" name="Text Placeholder 2"/>
          <p:cNvSpPr>
            <a:spLocks noGrp="1"/>
          </p:cNvSpPr>
          <p:nvPr>
            <p:ph type="body" sz="quarter" idx="11"/>
          </p:nvPr>
        </p:nvSpPr>
        <p:spPr>
          <a:xfrm>
            <a:off x="358237" y="1447800"/>
            <a:ext cx="5643978" cy="2462213"/>
          </a:xfrm>
        </p:spPr>
        <p:txBody>
          <a:bodyPr/>
          <a:lstStyle/>
          <a:p>
            <a:r>
              <a:rPr lang="en-GB" sz="3137" dirty="0"/>
              <a:t>The Frame is created on app launch</a:t>
            </a:r>
          </a:p>
          <a:p>
            <a:r>
              <a:rPr lang="en-GB" sz="3137" dirty="0"/>
              <a:t>Frame acts as the container for Pages</a:t>
            </a:r>
          </a:p>
          <a:p>
            <a:r>
              <a:rPr lang="en-GB" sz="3137" dirty="0"/>
              <a:t>It maintains a navigation history as you navigate through pages</a:t>
            </a:r>
          </a:p>
          <a:p>
            <a:pPr lvl="1"/>
            <a:r>
              <a:rPr lang="en-GB" dirty="0" err="1" smtClean="0">
                <a:latin typeface="Consolas" panose="020B0609020204030204" pitchFamily="49" charset="0"/>
                <a:cs typeface="Consolas" panose="020B0609020204030204" pitchFamily="49" charset="0"/>
              </a:rPr>
              <a:t>Frame.BackStack</a:t>
            </a:r>
            <a:r>
              <a:rPr lang="en-GB" dirty="0" smtClean="0"/>
              <a:t> property, returns an </a:t>
            </a:r>
            <a:r>
              <a:rPr lang="en-GB" dirty="0" err="1">
                <a:latin typeface="Consolas" panose="020B0609020204030204" pitchFamily="49" charset="0"/>
                <a:cs typeface="Consolas" panose="020B0609020204030204" pitchFamily="49" charset="0"/>
              </a:rPr>
              <a:t>IList</a:t>
            </a:r>
            <a:r>
              <a:rPr lang="en-GB" dirty="0">
                <a:latin typeface="Consolas" panose="020B0609020204030204" pitchFamily="49" charset="0"/>
                <a:cs typeface="Consolas" panose="020B0609020204030204" pitchFamily="49" charset="0"/>
              </a:rPr>
              <a:t>&lt;</a:t>
            </a:r>
            <a:r>
              <a:rPr lang="en-GB" dirty="0" err="1">
                <a:latin typeface="Consolas" panose="020B0609020204030204" pitchFamily="49" charset="0"/>
                <a:cs typeface="Consolas" panose="020B0609020204030204" pitchFamily="49" charset="0"/>
              </a:rPr>
              <a:t>PageStackEntry</a:t>
            </a:r>
            <a:r>
              <a:rPr lang="en-GB" dirty="0">
                <a:latin typeface="Consolas" panose="020B0609020204030204" pitchFamily="49" charset="0"/>
                <a:cs typeface="Consolas" panose="020B0609020204030204" pitchFamily="49" charset="0"/>
              </a:rPr>
              <a:t>&gt;</a:t>
            </a:r>
          </a:p>
        </p:txBody>
      </p:sp>
      <p:sp>
        <p:nvSpPr>
          <p:cNvPr id="5" name="Text Placeholder 4"/>
          <p:cNvSpPr>
            <a:spLocks noGrp="1"/>
          </p:cNvSpPr>
          <p:nvPr>
            <p:ph type="body" sz="quarter" idx="12"/>
          </p:nvPr>
        </p:nvSpPr>
        <p:spPr/>
        <p:txBody>
          <a:bodyPr/>
          <a:lstStyle/>
          <a:p>
            <a:endParaRPr lang="en-US"/>
          </a:p>
        </p:txBody>
      </p:sp>
      <p:sp>
        <p:nvSpPr>
          <p:cNvPr id="4" name="Rectangle 3"/>
          <p:cNvSpPr/>
          <p:nvPr/>
        </p:nvSpPr>
        <p:spPr>
          <a:xfrm>
            <a:off x="5437238" y="1274215"/>
            <a:ext cx="6754763" cy="4796954"/>
          </a:xfrm>
          <a:prstGeom prst="rect">
            <a:avLst/>
          </a:prstGeom>
        </p:spPr>
        <p:txBody>
          <a:bodyPr wrap="square">
            <a:spAutoFit/>
          </a:bodyPr>
          <a:lstStyle/>
          <a:p>
            <a:r>
              <a:rPr lang="en-GB" sz="1176" dirty="0">
                <a:solidFill>
                  <a:srgbClr val="000000"/>
                </a:solidFill>
                <a:highlight>
                  <a:srgbClr val="FFFFFF"/>
                </a:highlight>
                <a:latin typeface="Consolas" panose="020B0609020204030204" pitchFamily="49" charset="0"/>
              </a:rPr>
              <a:t>        </a:t>
            </a:r>
            <a:r>
              <a:rPr lang="en-GB" sz="1176" dirty="0">
                <a:solidFill>
                  <a:srgbClr val="0000FF"/>
                </a:solidFill>
                <a:highlight>
                  <a:srgbClr val="FFFFFF"/>
                </a:highlight>
                <a:latin typeface="Consolas" panose="020B0609020204030204" pitchFamily="49" charset="0"/>
              </a:rPr>
              <a:t>protected</a:t>
            </a:r>
            <a:r>
              <a:rPr lang="en-GB" sz="1176" dirty="0">
                <a:solidFill>
                  <a:srgbClr val="000000"/>
                </a:solidFill>
                <a:highlight>
                  <a:srgbClr val="FFFFFF"/>
                </a:highlight>
                <a:latin typeface="Consolas" panose="020B0609020204030204" pitchFamily="49" charset="0"/>
              </a:rPr>
              <a:t> </a:t>
            </a:r>
            <a:r>
              <a:rPr lang="en-GB" sz="1176" dirty="0">
                <a:solidFill>
                  <a:srgbClr val="0000FF"/>
                </a:solidFill>
                <a:highlight>
                  <a:srgbClr val="FFFFFF"/>
                </a:highlight>
                <a:latin typeface="Consolas" panose="020B0609020204030204" pitchFamily="49" charset="0"/>
              </a:rPr>
              <a:t>override</a:t>
            </a:r>
            <a:r>
              <a:rPr lang="en-GB" sz="1176" dirty="0">
                <a:solidFill>
                  <a:srgbClr val="000000"/>
                </a:solidFill>
                <a:highlight>
                  <a:srgbClr val="FFFFFF"/>
                </a:highlight>
                <a:latin typeface="Consolas" panose="020B0609020204030204" pitchFamily="49" charset="0"/>
              </a:rPr>
              <a:t> </a:t>
            </a:r>
            <a:r>
              <a:rPr lang="en-GB" sz="1176" dirty="0">
                <a:solidFill>
                  <a:srgbClr val="0000FF"/>
                </a:solidFill>
                <a:highlight>
                  <a:srgbClr val="FFFFFF"/>
                </a:highlight>
                <a:latin typeface="Consolas" panose="020B0609020204030204" pitchFamily="49" charset="0"/>
              </a:rPr>
              <a:t>void</a:t>
            </a:r>
            <a:r>
              <a:rPr lang="en-GB" sz="1176" dirty="0">
                <a:solidFill>
                  <a:srgbClr val="000000"/>
                </a:solidFill>
                <a:highlight>
                  <a:srgbClr val="FFFFFF"/>
                </a:highlight>
                <a:latin typeface="Consolas" panose="020B0609020204030204" pitchFamily="49" charset="0"/>
              </a:rPr>
              <a:t> </a:t>
            </a:r>
            <a:r>
              <a:rPr lang="en-GB" sz="1176" dirty="0" err="1">
                <a:solidFill>
                  <a:srgbClr val="000000"/>
                </a:solidFill>
                <a:highlight>
                  <a:srgbClr val="FFFFFF"/>
                </a:highlight>
                <a:latin typeface="Consolas" panose="020B0609020204030204" pitchFamily="49" charset="0"/>
              </a:rPr>
              <a:t>OnLaunched</a:t>
            </a:r>
            <a:r>
              <a:rPr lang="en-GB" sz="1176" dirty="0">
                <a:solidFill>
                  <a:srgbClr val="000000"/>
                </a:solidFill>
                <a:highlight>
                  <a:srgbClr val="FFFFFF"/>
                </a:highlight>
                <a:latin typeface="Consolas" panose="020B0609020204030204" pitchFamily="49" charset="0"/>
              </a:rPr>
              <a:t>(</a:t>
            </a:r>
            <a:r>
              <a:rPr lang="en-GB" sz="1176" dirty="0" err="1">
                <a:solidFill>
                  <a:srgbClr val="000000"/>
                </a:solidFill>
                <a:highlight>
                  <a:srgbClr val="FFFFFF"/>
                </a:highlight>
                <a:latin typeface="Consolas" panose="020B0609020204030204" pitchFamily="49" charset="0"/>
              </a:rPr>
              <a:t>LaunchActivatedEventArgs</a:t>
            </a:r>
            <a:r>
              <a:rPr lang="en-GB" sz="1176" dirty="0">
                <a:solidFill>
                  <a:srgbClr val="000000"/>
                </a:solidFill>
                <a:highlight>
                  <a:srgbClr val="FFFFFF"/>
                </a:highlight>
                <a:latin typeface="Consolas" panose="020B0609020204030204" pitchFamily="49" charset="0"/>
              </a:rPr>
              <a:t> e)</a:t>
            </a:r>
          </a:p>
          <a:p>
            <a:r>
              <a:rPr lang="en-GB" sz="1176" dirty="0">
                <a:solidFill>
                  <a:srgbClr val="000000"/>
                </a:solidFill>
                <a:highlight>
                  <a:srgbClr val="FFFFFF"/>
                </a:highlight>
                <a:latin typeface="Consolas" panose="020B0609020204030204" pitchFamily="49" charset="0"/>
              </a:rPr>
              <a:t>        {</a:t>
            </a:r>
          </a:p>
          <a:p>
            <a:r>
              <a:rPr lang="en-GB" sz="1176" dirty="0">
                <a:solidFill>
                  <a:srgbClr val="000000"/>
                </a:solidFill>
                <a:highlight>
                  <a:srgbClr val="FFFFFF"/>
                </a:highlight>
                <a:latin typeface="Consolas" panose="020B0609020204030204" pitchFamily="49" charset="0"/>
              </a:rPr>
              <a:t>            Frame </a:t>
            </a:r>
            <a:r>
              <a:rPr lang="en-GB" sz="1176" dirty="0" err="1">
                <a:solidFill>
                  <a:srgbClr val="000000"/>
                </a:solidFill>
                <a:highlight>
                  <a:srgbClr val="FFFFFF"/>
                </a:highlight>
                <a:latin typeface="Consolas" panose="020B0609020204030204" pitchFamily="49" charset="0"/>
              </a:rPr>
              <a:t>rootFrame</a:t>
            </a:r>
            <a:r>
              <a:rPr lang="en-GB" sz="1176" dirty="0">
                <a:solidFill>
                  <a:srgbClr val="000000"/>
                </a:solidFill>
                <a:highlight>
                  <a:srgbClr val="FFFFFF"/>
                </a:highlight>
                <a:latin typeface="Consolas" panose="020B0609020204030204" pitchFamily="49" charset="0"/>
              </a:rPr>
              <a:t> = </a:t>
            </a:r>
            <a:r>
              <a:rPr lang="en-GB" sz="1176" dirty="0" err="1">
                <a:solidFill>
                  <a:srgbClr val="000000"/>
                </a:solidFill>
                <a:highlight>
                  <a:srgbClr val="FFFFFF"/>
                </a:highlight>
                <a:latin typeface="Consolas" panose="020B0609020204030204" pitchFamily="49" charset="0"/>
              </a:rPr>
              <a:t>Window.Current.Content</a:t>
            </a:r>
            <a:r>
              <a:rPr lang="en-GB" sz="1176" dirty="0">
                <a:solidFill>
                  <a:srgbClr val="000000"/>
                </a:solidFill>
                <a:highlight>
                  <a:srgbClr val="FFFFFF"/>
                </a:highlight>
                <a:latin typeface="Consolas" panose="020B0609020204030204" pitchFamily="49" charset="0"/>
              </a:rPr>
              <a:t> </a:t>
            </a:r>
            <a:r>
              <a:rPr lang="en-GB" sz="1176" dirty="0">
                <a:solidFill>
                  <a:srgbClr val="0000FF"/>
                </a:solidFill>
                <a:highlight>
                  <a:srgbClr val="FFFFFF"/>
                </a:highlight>
                <a:latin typeface="Consolas" panose="020B0609020204030204" pitchFamily="49" charset="0"/>
              </a:rPr>
              <a:t>as</a:t>
            </a:r>
            <a:r>
              <a:rPr lang="en-GB" sz="1176" dirty="0">
                <a:solidFill>
                  <a:srgbClr val="000000"/>
                </a:solidFill>
                <a:highlight>
                  <a:srgbClr val="FFFFFF"/>
                </a:highlight>
                <a:latin typeface="Consolas" panose="020B0609020204030204" pitchFamily="49" charset="0"/>
              </a:rPr>
              <a:t> Frame;</a:t>
            </a:r>
          </a:p>
          <a:p>
            <a:endParaRPr lang="en-GB" sz="1176" dirty="0">
              <a:solidFill>
                <a:srgbClr val="000000"/>
              </a:solidFill>
              <a:highlight>
                <a:srgbClr val="FFFFFF"/>
              </a:highlight>
              <a:latin typeface="Consolas" panose="020B0609020204030204" pitchFamily="49" charset="0"/>
            </a:endParaRPr>
          </a:p>
          <a:p>
            <a:r>
              <a:rPr lang="en-GB" sz="1176" dirty="0">
                <a:solidFill>
                  <a:srgbClr val="000000"/>
                </a:solidFill>
                <a:highlight>
                  <a:srgbClr val="FFFFFF"/>
                </a:highlight>
                <a:latin typeface="Consolas" panose="020B0609020204030204" pitchFamily="49" charset="0"/>
              </a:rPr>
              <a:t>            </a:t>
            </a:r>
            <a:r>
              <a:rPr lang="en-GB" sz="1176" dirty="0">
                <a:solidFill>
                  <a:srgbClr val="008000"/>
                </a:solidFill>
                <a:highlight>
                  <a:srgbClr val="FFFFFF"/>
                </a:highlight>
                <a:latin typeface="Consolas" panose="020B0609020204030204" pitchFamily="49" charset="0"/>
              </a:rPr>
              <a:t>// Do not repeat app initialization when the Window already has</a:t>
            </a:r>
            <a:endParaRPr lang="en-GB" sz="1176" dirty="0">
              <a:solidFill>
                <a:srgbClr val="000000"/>
              </a:solidFill>
              <a:highlight>
                <a:srgbClr val="FFFFFF"/>
              </a:highlight>
              <a:latin typeface="Consolas" panose="020B0609020204030204" pitchFamily="49" charset="0"/>
            </a:endParaRPr>
          </a:p>
          <a:p>
            <a:r>
              <a:rPr lang="en-GB" sz="1176" dirty="0">
                <a:solidFill>
                  <a:srgbClr val="000000"/>
                </a:solidFill>
                <a:highlight>
                  <a:srgbClr val="FFFFFF"/>
                </a:highlight>
                <a:latin typeface="Consolas" panose="020B0609020204030204" pitchFamily="49" charset="0"/>
              </a:rPr>
              <a:t>            </a:t>
            </a:r>
            <a:r>
              <a:rPr lang="en-GB" sz="1176" dirty="0">
                <a:solidFill>
                  <a:srgbClr val="008000"/>
                </a:solidFill>
                <a:highlight>
                  <a:srgbClr val="FFFFFF"/>
                </a:highlight>
                <a:latin typeface="Consolas" panose="020B0609020204030204" pitchFamily="49" charset="0"/>
              </a:rPr>
              <a:t>// content, just ensure that the window is active</a:t>
            </a:r>
            <a:endParaRPr lang="en-GB" sz="1176" dirty="0">
              <a:solidFill>
                <a:srgbClr val="000000"/>
              </a:solidFill>
              <a:highlight>
                <a:srgbClr val="FFFFFF"/>
              </a:highlight>
              <a:latin typeface="Consolas" panose="020B0609020204030204" pitchFamily="49" charset="0"/>
            </a:endParaRPr>
          </a:p>
          <a:p>
            <a:r>
              <a:rPr lang="en-GB" sz="1176" dirty="0">
                <a:solidFill>
                  <a:srgbClr val="000000"/>
                </a:solidFill>
                <a:highlight>
                  <a:srgbClr val="FFFFFF"/>
                </a:highlight>
                <a:latin typeface="Consolas" panose="020B0609020204030204" pitchFamily="49" charset="0"/>
              </a:rPr>
              <a:t>            </a:t>
            </a:r>
            <a:r>
              <a:rPr lang="en-GB" sz="1176" dirty="0">
                <a:solidFill>
                  <a:srgbClr val="0000FF"/>
                </a:solidFill>
                <a:highlight>
                  <a:srgbClr val="FFFFFF"/>
                </a:highlight>
                <a:latin typeface="Consolas" panose="020B0609020204030204" pitchFamily="49" charset="0"/>
              </a:rPr>
              <a:t>if</a:t>
            </a:r>
            <a:r>
              <a:rPr lang="en-GB" sz="1176" dirty="0">
                <a:solidFill>
                  <a:srgbClr val="000000"/>
                </a:solidFill>
                <a:highlight>
                  <a:srgbClr val="FFFFFF"/>
                </a:highlight>
                <a:latin typeface="Consolas" panose="020B0609020204030204" pitchFamily="49" charset="0"/>
              </a:rPr>
              <a:t> (</a:t>
            </a:r>
            <a:r>
              <a:rPr lang="en-GB" sz="1176" dirty="0" err="1">
                <a:solidFill>
                  <a:srgbClr val="000000"/>
                </a:solidFill>
                <a:highlight>
                  <a:srgbClr val="FFFFFF"/>
                </a:highlight>
                <a:latin typeface="Consolas" panose="020B0609020204030204" pitchFamily="49" charset="0"/>
              </a:rPr>
              <a:t>rootFrame</a:t>
            </a:r>
            <a:r>
              <a:rPr lang="en-GB" sz="1176" dirty="0">
                <a:solidFill>
                  <a:srgbClr val="000000"/>
                </a:solidFill>
                <a:highlight>
                  <a:srgbClr val="FFFFFF"/>
                </a:highlight>
                <a:latin typeface="Consolas" panose="020B0609020204030204" pitchFamily="49" charset="0"/>
              </a:rPr>
              <a:t> == </a:t>
            </a:r>
            <a:r>
              <a:rPr lang="en-GB" sz="1176" dirty="0">
                <a:solidFill>
                  <a:srgbClr val="0000FF"/>
                </a:solidFill>
                <a:highlight>
                  <a:srgbClr val="FFFFFF"/>
                </a:highlight>
                <a:latin typeface="Consolas" panose="020B0609020204030204" pitchFamily="49" charset="0"/>
              </a:rPr>
              <a:t>null</a:t>
            </a:r>
            <a:r>
              <a:rPr lang="en-GB" sz="1176" dirty="0">
                <a:solidFill>
                  <a:srgbClr val="000000"/>
                </a:solidFill>
                <a:highlight>
                  <a:srgbClr val="FFFFFF"/>
                </a:highlight>
                <a:latin typeface="Consolas" panose="020B0609020204030204" pitchFamily="49" charset="0"/>
              </a:rPr>
              <a:t>)</a:t>
            </a:r>
          </a:p>
          <a:p>
            <a:r>
              <a:rPr lang="en-GB" sz="1176" dirty="0">
                <a:solidFill>
                  <a:srgbClr val="000000"/>
                </a:solidFill>
                <a:highlight>
                  <a:srgbClr val="FFFFFF"/>
                </a:highlight>
                <a:latin typeface="Consolas" panose="020B0609020204030204" pitchFamily="49" charset="0"/>
              </a:rPr>
              <a:t>            {</a:t>
            </a:r>
          </a:p>
          <a:p>
            <a:r>
              <a:rPr lang="en-GB" sz="1176" dirty="0">
                <a:solidFill>
                  <a:srgbClr val="000000"/>
                </a:solidFill>
                <a:highlight>
                  <a:srgbClr val="FFFFFF"/>
                </a:highlight>
                <a:latin typeface="Consolas" panose="020B0609020204030204" pitchFamily="49" charset="0"/>
              </a:rPr>
              <a:t>                </a:t>
            </a:r>
            <a:r>
              <a:rPr lang="en-GB" sz="1176" dirty="0">
                <a:solidFill>
                  <a:srgbClr val="008000"/>
                </a:solidFill>
                <a:highlight>
                  <a:srgbClr val="FFFFFF"/>
                </a:highlight>
                <a:latin typeface="Consolas" panose="020B0609020204030204" pitchFamily="49" charset="0"/>
              </a:rPr>
              <a:t>// Create a Frame to act as the navigation context and navigate</a:t>
            </a:r>
            <a:br>
              <a:rPr lang="en-GB" sz="1176" dirty="0">
                <a:solidFill>
                  <a:srgbClr val="008000"/>
                </a:solidFill>
                <a:highlight>
                  <a:srgbClr val="FFFFFF"/>
                </a:highlight>
                <a:latin typeface="Consolas" panose="020B0609020204030204" pitchFamily="49" charset="0"/>
              </a:rPr>
            </a:br>
            <a:r>
              <a:rPr lang="en-GB" sz="1176" dirty="0">
                <a:solidFill>
                  <a:srgbClr val="008000"/>
                </a:solidFill>
                <a:highlight>
                  <a:srgbClr val="FFFFFF"/>
                </a:highlight>
                <a:latin typeface="Consolas" panose="020B0609020204030204" pitchFamily="49" charset="0"/>
              </a:rPr>
              <a:t>                // to the first page</a:t>
            </a:r>
            <a:endParaRPr lang="en-GB" sz="1176" dirty="0">
              <a:solidFill>
                <a:srgbClr val="000000"/>
              </a:solidFill>
              <a:highlight>
                <a:srgbClr val="FFFFFF"/>
              </a:highlight>
              <a:latin typeface="Consolas" panose="020B0609020204030204" pitchFamily="49" charset="0"/>
            </a:endParaRPr>
          </a:p>
          <a:p>
            <a:r>
              <a:rPr lang="en-GB" sz="1176" dirty="0">
                <a:solidFill>
                  <a:srgbClr val="000000"/>
                </a:solidFill>
                <a:highlight>
                  <a:srgbClr val="FFFFFF"/>
                </a:highlight>
                <a:latin typeface="Consolas" panose="020B0609020204030204" pitchFamily="49" charset="0"/>
              </a:rPr>
              <a:t>                </a:t>
            </a:r>
            <a:r>
              <a:rPr lang="en-GB" sz="1176" dirty="0" err="1">
                <a:solidFill>
                  <a:srgbClr val="000000"/>
                </a:solidFill>
                <a:highlight>
                  <a:srgbClr val="FFFFFF"/>
                </a:highlight>
                <a:latin typeface="Consolas" panose="020B0609020204030204" pitchFamily="49" charset="0"/>
              </a:rPr>
              <a:t>rootFrame</a:t>
            </a:r>
            <a:r>
              <a:rPr lang="en-GB" sz="1176" dirty="0">
                <a:solidFill>
                  <a:srgbClr val="000000"/>
                </a:solidFill>
                <a:highlight>
                  <a:srgbClr val="FFFFFF"/>
                </a:highlight>
                <a:latin typeface="Consolas" panose="020B0609020204030204" pitchFamily="49" charset="0"/>
              </a:rPr>
              <a:t> = </a:t>
            </a:r>
            <a:r>
              <a:rPr lang="en-GB" sz="1176" dirty="0">
                <a:solidFill>
                  <a:srgbClr val="0000FF"/>
                </a:solidFill>
                <a:highlight>
                  <a:srgbClr val="FFFFFF"/>
                </a:highlight>
                <a:latin typeface="Consolas" panose="020B0609020204030204" pitchFamily="49" charset="0"/>
              </a:rPr>
              <a:t>new</a:t>
            </a:r>
            <a:r>
              <a:rPr lang="en-GB" sz="1176" dirty="0">
                <a:solidFill>
                  <a:srgbClr val="000000"/>
                </a:solidFill>
                <a:highlight>
                  <a:srgbClr val="FFFFFF"/>
                </a:highlight>
                <a:latin typeface="Consolas" panose="020B0609020204030204" pitchFamily="49" charset="0"/>
              </a:rPr>
              <a:t> Frame();</a:t>
            </a:r>
          </a:p>
          <a:p>
            <a:endParaRPr lang="en-GB" sz="1176" dirty="0">
              <a:solidFill>
                <a:srgbClr val="000000"/>
              </a:solidFill>
              <a:highlight>
                <a:srgbClr val="FFFFFF"/>
              </a:highlight>
              <a:latin typeface="Consolas" panose="020B0609020204030204" pitchFamily="49" charset="0"/>
            </a:endParaRPr>
          </a:p>
          <a:p>
            <a:r>
              <a:rPr lang="en-GB" sz="1176" dirty="0">
                <a:solidFill>
                  <a:srgbClr val="000000"/>
                </a:solidFill>
                <a:highlight>
                  <a:srgbClr val="FFFFFF"/>
                </a:highlight>
                <a:latin typeface="Consolas" panose="020B0609020204030204" pitchFamily="49" charset="0"/>
              </a:rPr>
              <a:t>                ...</a:t>
            </a:r>
          </a:p>
          <a:p>
            <a:endParaRPr lang="en-GB" sz="1176" dirty="0">
              <a:solidFill>
                <a:srgbClr val="000000"/>
              </a:solidFill>
              <a:highlight>
                <a:srgbClr val="FFFFFF"/>
              </a:highlight>
              <a:latin typeface="Consolas" panose="020B0609020204030204" pitchFamily="49" charset="0"/>
            </a:endParaRPr>
          </a:p>
          <a:p>
            <a:r>
              <a:rPr lang="en-GB" sz="1176" dirty="0">
                <a:solidFill>
                  <a:srgbClr val="000000"/>
                </a:solidFill>
                <a:highlight>
                  <a:srgbClr val="FFFFFF"/>
                </a:highlight>
                <a:latin typeface="Consolas" panose="020B0609020204030204" pitchFamily="49" charset="0"/>
              </a:rPr>
              <a:t>                </a:t>
            </a:r>
            <a:r>
              <a:rPr lang="en-GB" sz="1176" dirty="0">
                <a:solidFill>
                  <a:srgbClr val="008000"/>
                </a:solidFill>
                <a:highlight>
                  <a:srgbClr val="FFFFFF"/>
                </a:highlight>
                <a:latin typeface="Consolas" panose="020B0609020204030204" pitchFamily="49" charset="0"/>
              </a:rPr>
              <a:t>// Place the frame in the current Window</a:t>
            </a:r>
            <a:endParaRPr lang="en-GB" sz="1176" dirty="0">
              <a:solidFill>
                <a:srgbClr val="000000"/>
              </a:solidFill>
              <a:highlight>
                <a:srgbClr val="FFFFFF"/>
              </a:highlight>
              <a:latin typeface="Consolas" panose="020B0609020204030204" pitchFamily="49" charset="0"/>
            </a:endParaRPr>
          </a:p>
          <a:p>
            <a:r>
              <a:rPr lang="en-GB" sz="1176" dirty="0">
                <a:solidFill>
                  <a:srgbClr val="000000"/>
                </a:solidFill>
                <a:highlight>
                  <a:srgbClr val="FFFFFF"/>
                </a:highlight>
                <a:latin typeface="Consolas" panose="020B0609020204030204" pitchFamily="49" charset="0"/>
              </a:rPr>
              <a:t>                </a:t>
            </a:r>
            <a:r>
              <a:rPr lang="en-GB" sz="1176" dirty="0" err="1">
                <a:solidFill>
                  <a:srgbClr val="000000"/>
                </a:solidFill>
                <a:highlight>
                  <a:srgbClr val="FFFFFF"/>
                </a:highlight>
                <a:latin typeface="Consolas" panose="020B0609020204030204" pitchFamily="49" charset="0"/>
              </a:rPr>
              <a:t>Window.Current.Content</a:t>
            </a:r>
            <a:r>
              <a:rPr lang="en-GB" sz="1176" dirty="0">
                <a:solidFill>
                  <a:srgbClr val="000000"/>
                </a:solidFill>
                <a:highlight>
                  <a:srgbClr val="FFFFFF"/>
                </a:highlight>
                <a:latin typeface="Consolas" panose="020B0609020204030204" pitchFamily="49" charset="0"/>
              </a:rPr>
              <a:t> = </a:t>
            </a:r>
            <a:r>
              <a:rPr lang="en-GB" sz="1176" dirty="0" err="1">
                <a:solidFill>
                  <a:srgbClr val="000000"/>
                </a:solidFill>
                <a:highlight>
                  <a:srgbClr val="FFFFFF"/>
                </a:highlight>
                <a:latin typeface="Consolas" panose="020B0609020204030204" pitchFamily="49" charset="0"/>
              </a:rPr>
              <a:t>rootFrame</a:t>
            </a:r>
            <a:r>
              <a:rPr lang="en-GB" sz="1176" dirty="0">
                <a:solidFill>
                  <a:srgbClr val="000000"/>
                </a:solidFill>
                <a:highlight>
                  <a:srgbClr val="FFFFFF"/>
                </a:highlight>
                <a:latin typeface="Consolas" panose="020B0609020204030204" pitchFamily="49" charset="0"/>
              </a:rPr>
              <a:t>;</a:t>
            </a:r>
          </a:p>
          <a:p>
            <a:r>
              <a:rPr lang="en-GB" sz="1176" dirty="0">
                <a:solidFill>
                  <a:srgbClr val="000000"/>
                </a:solidFill>
                <a:highlight>
                  <a:srgbClr val="FFFFFF"/>
                </a:highlight>
                <a:latin typeface="Consolas" panose="020B0609020204030204" pitchFamily="49" charset="0"/>
              </a:rPr>
              <a:t>            }</a:t>
            </a:r>
          </a:p>
          <a:p>
            <a:endParaRPr lang="en-GB" sz="1176" dirty="0">
              <a:solidFill>
                <a:srgbClr val="000000"/>
              </a:solidFill>
              <a:highlight>
                <a:srgbClr val="FFFFFF"/>
              </a:highlight>
              <a:latin typeface="Consolas" panose="020B0609020204030204" pitchFamily="49" charset="0"/>
            </a:endParaRPr>
          </a:p>
          <a:p>
            <a:r>
              <a:rPr lang="en-GB" sz="1176" dirty="0">
                <a:solidFill>
                  <a:srgbClr val="000000"/>
                </a:solidFill>
                <a:highlight>
                  <a:srgbClr val="FFFFFF"/>
                </a:highlight>
                <a:latin typeface="Consolas" panose="020B0609020204030204" pitchFamily="49" charset="0"/>
              </a:rPr>
              <a:t>            </a:t>
            </a:r>
            <a:r>
              <a:rPr lang="en-GB" sz="1176" dirty="0">
                <a:solidFill>
                  <a:srgbClr val="0000FF"/>
                </a:solidFill>
                <a:highlight>
                  <a:srgbClr val="FFFFFF"/>
                </a:highlight>
                <a:latin typeface="Consolas" panose="020B0609020204030204" pitchFamily="49" charset="0"/>
              </a:rPr>
              <a:t>if</a:t>
            </a:r>
            <a:r>
              <a:rPr lang="en-GB" sz="1176" dirty="0">
                <a:solidFill>
                  <a:srgbClr val="000000"/>
                </a:solidFill>
                <a:highlight>
                  <a:srgbClr val="FFFFFF"/>
                </a:highlight>
                <a:latin typeface="Consolas" panose="020B0609020204030204" pitchFamily="49" charset="0"/>
              </a:rPr>
              <a:t> (</a:t>
            </a:r>
            <a:r>
              <a:rPr lang="en-GB" sz="1176" dirty="0" err="1">
                <a:solidFill>
                  <a:srgbClr val="000000"/>
                </a:solidFill>
                <a:highlight>
                  <a:srgbClr val="FFFFFF"/>
                </a:highlight>
                <a:latin typeface="Consolas" panose="020B0609020204030204" pitchFamily="49" charset="0"/>
              </a:rPr>
              <a:t>rootFrame.Content</a:t>
            </a:r>
            <a:r>
              <a:rPr lang="en-GB" sz="1176" dirty="0">
                <a:solidFill>
                  <a:srgbClr val="000000"/>
                </a:solidFill>
                <a:highlight>
                  <a:srgbClr val="FFFFFF"/>
                </a:highlight>
                <a:latin typeface="Consolas" panose="020B0609020204030204" pitchFamily="49" charset="0"/>
              </a:rPr>
              <a:t> == </a:t>
            </a:r>
            <a:r>
              <a:rPr lang="en-GB" sz="1176" dirty="0">
                <a:solidFill>
                  <a:srgbClr val="0000FF"/>
                </a:solidFill>
                <a:highlight>
                  <a:srgbClr val="FFFFFF"/>
                </a:highlight>
                <a:latin typeface="Consolas" panose="020B0609020204030204" pitchFamily="49" charset="0"/>
              </a:rPr>
              <a:t>null</a:t>
            </a:r>
            <a:r>
              <a:rPr lang="en-GB" sz="1176" dirty="0">
                <a:solidFill>
                  <a:srgbClr val="000000"/>
                </a:solidFill>
                <a:highlight>
                  <a:srgbClr val="FFFFFF"/>
                </a:highlight>
                <a:latin typeface="Consolas" panose="020B0609020204030204" pitchFamily="49" charset="0"/>
              </a:rPr>
              <a:t>)</a:t>
            </a:r>
          </a:p>
          <a:p>
            <a:r>
              <a:rPr lang="en-GB" sz="1176" dirty="0">
                <a:solidFill>
                  <a:srgbClr val="000000"/>
                </a:solidFill>
                <a:highlight>
                  <a:srgbClr val="FFFFFF"/>
                </a:highlight>
                <a:latin typeface="Consolas" panose="020B0609020204030204" pitchFamily="49" charset="0"/>
              </a:rPr>
              <a:t>            {</a:t>
            </a:r>
          </a:p>
          <a:p>
            <a:r>
              <a:rPr lang="en-GB" sz="1176" dirty="0">
                <a:solidFill>
                  <a:srgbClr val="000000"/>
                </a:solidFill>
                <a:highlight>
                  <a:srgbClr val="FFFFFF"/>
                </a:highlight>
                <a:latin typeface="Consolas" panose="020B0609020204030204" pitchFamily="49" charset="0"/>
              </a:rPr>
              <a:t>                </a:t>
            </a:r>
            <a:r>
              <a:rPr lang="en-GB" sz="1176" dirty="0">
                <a:solidFill>
                  <a:srgbClr val="008000"/>
                </a:solidFill>
                <a:highlight>
                  <a:srgbClr val="FFFFFF"/>
                </a:highlight>
                <a:latin typeface="Consolas" panose="020B0609020204030204" pitchFamily="49" charset="0"/>
              </a:rPr>
              <a:t>// Navigate to the first page</a:t>
            </a:r>
            <a:r>
              <a:rPr lang="en-GB" sz="1176" dirty="0">
                <a:solidFill>
                  <a:srgbClr val="000000"/>
                </a:solidFill>
                <a:highlight>
                  <a:srgbClr val="FFFFFF"/>
                </a:highlight>
                <a:latin typeface="Consolas" panose="020B0609020204030204" pitchFamily="49" charset="0"/>
              </a:rPr>
              <a:t> </a:t>
            </a:r>
            <a:br>
              <a:rPr lang="en-GB" sz="1176" dirty="0">
                <a:solidFill>
                  <a:srgbClr val="000000"/>
                </a:solidFill>
                <a:highlight>
                  <a:srgbClr val="FFFFFF"/>
                </a:highlight>
                <a:latin typeface="Consolas" panose="020B0609020204030204" pitchFamily="49" charset="0"/>
              </a:rPr>
            </a:br>
            <a:r>
              <a:rPr lang="en-GB" sz="1176" dirty="0">
                <a:solidFill>
                  <a:srgbClr val="000000"/>
                </a:solidFill>
                <a:highlight>
                  <a:srgbClr val="FFFFFF"/>
                </a:highlight>
                <a:latin typeface="Consolas" panose="020B0609020204030204" pitchFamily="49" charset="0"/>
              </a:rPr>
              <a:t>                </a:t>
            </a:r>
            <a:r>
              <a:rPr lang="en-GB" sz="1176" dirty="0" err="1">
                <a:solidFill>
                  <a:srgbClr val="000000"/>
                </a:solidFill>
                <a:highlight>
                  <a:srgbClr val="FFFFFF"/>
                </a:highlight>
                <a:latin typeface="Consolas" panose="020B0609020204030204" pitchFamily="49" charset="0"/>
              </a:rPr>
              <a:t>rootFrame.Navigate</a:t>
            </a:r>
            <a:r>
              <a:rPr lang="en-GB" sz="1176" dirty="0">
                <a:solidFill>
                  <a:srgbClr val="000000"/>
                </a:solidFill>
                <a:highlight>
                  <a:srgbClr val="FFFFFF"/>
                </a:highlight>
                <a:latin typeface="Consolas" panose="020B0609020204030204" pitchFamily="49" charset="0"/>
              </a:rPr>
              <a:t>(</a:t>
            </a:r>
            <a:r>
              <a:rPr lang="en-GB" sz="1176" dirty="0" err="1">
                <a:solidFill>
                  <a:srgbClr val="0000FF"/>
                </a:solidFill>
                <a:highlight>
                  <a:srgbClr val="FFFFFF"/>
                </a:highlight>
                <a:latin typeface="Consolas" panose="020B0609020204030204" pitchFamily="49" charset="0"/>
              </a:rPr>
              <a:t>typeof</a:t>
            </a:r>
            <a:r>
              <a:rPr lang="en-GB" sz="1176" dirty="0">
                <a:solidFill>
                  <a:srgbClr val="000000"/>
                </a:solidFill>
                <a:highlight>
                  <a:srgbClr val="FFFFFF"/>
                </a:highlight>
                <a:latin typeface="Consolas" panose="020B0609020204030204" pitchFamily="49" charset="0"/>
              </a:rPr>
              <a:t>(</a:t>
            </a:r>
            <a:r>
              <a:rPr lang="en-GB" sz="1176" dirty="0" err="1">
                <a:solidFill>
                  <a:srgbClr val="000000"/>
                </a:solidFill>
                <a:highlight>
                  <a:srgbClr val="FFFFFF"/>
                </a:highlight>
                <a:latin typeface="Consolas" panose="020B0609020204030204" pitchFamily="49" charset="0"/>
              </a:rPr>
              <a:t>MainPage</a:t>
            </a:r>
            <a:r>
              <a:rPr lang="en-GB" sz="1176" dirty="0">
                <a:solidFill>
                  <a:srgbClr val="000000"/>
                </a:solidFill>
                <a:highlight>
                  <a:srgbClr val="FFFFFF"/>
                </a:highlight>
                <a:latin typeface="Consolas" panose="020B0609020204030204" pitchFamily="49" charset="0"/>
              </a:rPr>
              <a:t>), </a:t>
            </a:r>
            <a:r>
              <a:rPr lang="en-GB" sz="1176" dirty="0" err="1">
                <a:solidFill>
                  <a:srgbClr val="000000"/>
                </a:solidFill>
                <a:highlight>
                  <a:srgbClr val="FFFFFF"/>
                </a:highlight>
                <a:latin typeface="Consolas" panose="020B0609020204030204" pitchFamily="49" charset="0"/>
              </a:rPr>
              <a:t>e.Arguments</a:t>
            </a:r>
            <a:r>
              <a:rPr lang="en-GB" sz="1176" dirty="0">
                <a:solidFill>
                  <a:srgbClr val="000000"/>
                </a:solidFill>
                <a:highlight>
                  <a:srgbClr val="FFFFFF"/>
                </a:highlight>
                <a:latin typeface="Consolas" panose="020B0609020204030204" pitchFamily="49" charset="0"/>
              </a:rPr>
              <a:t>);</a:t>
            </a:r>
          </a:p>
          <a:p>
            <a:r>
              <a:rPr lang="en-GB" sz="1176" dirty="0">
                <a:solidFill>
                  <a:srgbClr val="000000"/>
                </a:solidFill>
                <a:highlight>
                  <a:srgbClr val="FFFFFF"/>
                </a:highlight>
                <a:latin typeface="Consolas" panose="020B0609020204030204" pitchFamily="49" charset="0"/>
              </a:rPr>
              <a:t>            }</a:t>
            </a:r>
          </a:p>
          <a:p>
            <a:r>
              <a:rPr lang="en-GB" sz="1176" dirty="0">
                <a:solidFill>
                  <a:srgbClr val="000000"/>
                </a:solidFill>
                <a:highlight>
                  <a:srgbClr val="FFFFFF"/>
                </a:highlight>
                <a:latin typeface="Consolas" panose="020B0609020204030204" pitchFamily="49" charset="0"/>
              </a:rPr>
              <a:t>            </a:t>
            </a:r>
            <a:r>
              <a:rPr lang="en-GB" sz="1176" dirty="0">
                <a:solidFill>
                  <a:srgbClr val="008000"/>
                </a:solidFill>
                <a:highlight>
                  <a:srgbClr val="FFFFFF"/>
                </a:highlight>
                <a:latin typeface="Consolas" panose="020B0609020204030204" pitchFamily="49" charset="0"/>
              </a:rPr>
              <a:t>// Ensure the current window is active</a:t>
            </a:r>
            <a:endParaRPr lang="en-GB" sz="1176" dirty="0">
              <a:solidFill>
                <a:srgbClr val="000000"/>
              </a:solidFill>
              <a:highlight>
                <a:srgbClr val="FFFFFF"/>
              </a:highlight>
              <a:latin typeface="Consolas" panose="020B0609020204030204" pitchFamily="49" charset="0"/>
            </a:endParaRPr>
          </a:p>
          <a:p>
            <a:r>
              <a:rPr lang="en-GB" sz="1176" dirty="0">
                <a:solidFill>
                  <a:srgbClr val="000000"/>
                </a:solidFill>
                <a:highlight>
                  <a:srgbClr val="FFFFFF"/>
                </a:highlight>
                <a:latin typeface="Consolas" panose="020B0609020204030204" pitchFamily="49" charset="0"/>
              </a:rPr>
              <a:t>            </a:t>
            </a:r>
            <a:r>
              <a:rPr lang="en-GB" sz="1176" dirty="0" err="1">
                <a:solidFill>
                  <a:srgbClr val="000000"/>
                </a:solidFill>
                <a:highlight>
                  <a:srgbClr val="FFFFFF"/>
                </a:highlight>
                <a:latin typeface="Consolas" panose="020B0609020204030204" pitchFamily="49" charset="0"/>
              </a:rPr>
              <a:t>Window.Current.Activate</a:t>
            </a:r>
            <a:r>
              <a:rPr lang="en-GB" sz="1176" dirty="0">
                <a:solidFill>
                  <a:srgbClr val="000000"/>
                </a:solidFill>
                <a:highlight>
                  <a:srgbClr val="FFFFFF"/>
                </a:highlight>
                <a:latin typeface="Consolas" panose="020B0609020204030204" pitchFamily="49" charset="0"/>
              </a:rPr>
              <a:t>();</a:t>
            </a:r>
          </a:p>
          <a:p>
            <a:r>
              <a:rPr lang="en-GB" sz="1176" dirty="0">
                <a:solidFill>
                  <a:srgbClr val="000000"/>
                </a:solidFill>
                <a:highlight>
                  <a:srgbClr val="FFFFFF"/>
                </a:highlight>
                <a:latin typeface="Consolas" panose="020B0609020204030204" pitchFamily="49" charset="0"/>
              </a:rPr>
              <a:t>        }</a:t>
            </a:r>
            <a:endParaRPr lang="en-GB" sz="3137" dirty="0"/>
          </a:p>
        </p:txBody>
      </p:sp>
    </p:spTree>
    <p:extLst>
      <p:ext uri="{BB962C8B-B14F-4D97-AF65-F5344CB8AC3E}">
        <p14:creationId xmlns:p14="http://schemas.microsoft.com/office/powerpoint/2010/main" val="268120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type="body" sz="quarter" idx="10"/>
          </p:nvPr>
        </p:nvSpPr>
        <p:spPr>
          <a:xfrm>
            <a:off x="838200" y="1704036"/>
            <a:ext cx="11176459" cy="2264723"/>
          </a:xfrm>
        </p:spPr>
        <p:txBody>
          <a:bodyPr/>
          <a:lstStyle/>
          <a:p>
            <a:r>
              <a:rPr lang="en-GB" sz="1961" dirty="0">
                <a:solidFill>
                  <a:srgbClr val="000000"/>
                </a:solidFill>
                <a:highlight>
                  <a:srgbClr val="F2F2F2"/>
                </a:highlight>
                <a:latin typeface="Consolas" panose="020B0609020204030204" pitchFamily="49" charset="0"/>
              </a:rPr>
              <a:t> </a:t>
            </a:r>
            <a:r>
              <a:rPr lang="en-GB" sz="1961" dirty="0">
                <a:solidFill>
                  <a:srgbClr val="0000FF"/>
                </a:solidFill>
                <a:highlight>
                  <a:srgbClr val="F2F2F2"/>
                </a:highlight>
                <a:latin typeface="Consolas" panose="020B0609020204030204" pitchFamily="49" charset="0"/>
              </a:rPr>
              <a:t>private</a:t>
            </a:r>
            <a:r>
              <a:rPr lang="en-GB" sz="1961" dirty="0">
                <a:solidFill>
                  <a:srgbClr val="000000"/>
                </a:solidFill>
                <a:highlight>
                  <a:srgbClr val="F2F2F2"/>
                </a:highlight>
                <a:latin typeface="Consolas" panose="020B0609020204030204" pitchFamily="49" charset="0"/>
              </a:rPr>
              <a:t> </a:t>
            </a:r>
            <a:r>
              <a:rPr lang="en-GB" sz="1961" dirty="0">
                <a:solidFill>
                  <a:srgbClr val="0000FF"/>
                </a:solidFill>
                <a:highlight>
                  <a:srgbClr val="F2F2F2"/>
                </a:highlight>
                <a:latin typeface="Consolas" panose="020B0609020204030204" pitchFamily="49" charset="0"/>
              </a:rPr>
              <a:t>void</a:t>
            </a:r>
            <a:r>
              <a:rPr lang="en-GB" sz="1961" dirty="0">
                <a:solidFill>
                  <a:srgbClr val="000000"/>
                </a:solidFill>
                <a:highlight>
                  <a:srgbClr val="F2F2F2"/>
                </a:highlight>
                <a:latin typeface="Consolas" panose="020B0609020204030204" pitchFamily="49" charset="0"/>
              </a:rPr>
              <a:t> </a:t>
            </a:r>
            <a:r>
              <a:rPr lang="en-GB" sz="1961" dirty="0" err="1">
                <a:solidFill>
                  <a:srgbClr val="000000"/>
                </a:solidFill>
                <a:highlight>
                  <a:srgbClr val="F2F2F2"/>
                </a:highlight>
                <a:latin typeface="Consolas" panose="020B0609020204030204" pitchFamily="49" charset="0"/>
              </a:rPr>
              <a:t>itemListView_ItemClick</a:t>
            </a:r>
            <a:r>
              <a:rPr lang="en-GB" sz="1961" dirty="0">
                <a:solidFill>
                  <a:srgbClr val="000000"/>
                </a:solidFill>
                <a:highlight>
                  <a:srgbClr val="F2F2F2"/>
                </a:highlight>
                <a:latin typeface="Consolas" panose="020B0609020204030204" pitchFamily="49" charset="0"/>
              </a:rPr>
              <a:t>(</a:t>
            </a:r>
            <a:r>
              <a:rPr lang="en-GB" sz="1961" dirty="0">
                <a:solidFill>
                  <a:srgbClr val="0000FF"/>
                </a:solidFill>
                <a:highlight>
                  <a:srgbClr val="F2F2F2"/>
                </a:highlight>
                <a:latin typeface="Consolas" panose="020B0609020204030204" pitchFamily="49" charset="0"/>
              </a:rPr>
              <a:t>object</a:t>
            </a:r>
            <a:r>
              <a:rPr lang="en-GB" sz="1961" dirty="0">
                <a:solidFill>
                  <a:srgbClr val="000000"/>
                </a:solidFill>
                <a:highlight>
                  <a:srgbClr val="F2F2F2"/>
                </a:highlight>
                <a:latin typeface="Consolas" panose="020B0609020204030204" pitchFamily="49" charset="0"/>
              </a:rPr>
              <a:t> sender, </a:t>
            </a:r>
            <a:r>
              <a:rPr lang="en-GB" sz="1961" dirty="0" err="1">
                <a:solidFill>
                  <a:srgbClr val="2B91AF"/>
                </a:solidFill>
                <a:highlight>
                  <a:srgbClr val="F2F2F2"/>
                </a:highlight>
                <a:latin typeface="Consolas" panose="020B0609020204030204" pitchFamily="49" charset="0"/>
              </a:rPr>
              <a:t>ItemClickEventArgs</a:t>
            </a:r>
            <a:r>
              <a:rPr lang="en-GB" sz="1961" dirty="0">
                <a:solidFill>
                  <a:srgbClr val="000000"/>
                </a:solidFill>
                <a:highlight>
                  <a:srgbClr val="F2F2F2"/>
                </a:highlight>
                <a:latin typeface="Consolas" panose="020B0609020204030204" pitchFamily="49" charset="0"/>
              </a:rPr>
              <a:t> e</a:t>
            </a:r>
            <a:r>
              <a:rPr lang="en-GB" sz="1961" dirty="0" smtClean="0">
                <a:solidFill>
                  <a:srgbClr val="000000"/>
                </a:solidFill>
                <a:highlight>
                  <a:srgbClr val="F2F2F2"/>
                </a:highlight>
                <a:latin typeface="Consolas" panose="020B0609020204030204" pitchFamily="49" charset="0"/>
              </a:rPr>
              <a:t>)</a:t>
            </a:r>
            <a:br>
              <a:rPr lang="en-GB" sz="1961" dirty="0" smtClean="0">
                <a:solidFill>
                  <a:srgbClr val="000000"/>
                </a:solidFill>
                <a:highlight>
                  <a:srgbClr val="F2F2F2"/>
                </a:highlight>
                <a:latin typeface="Consolas" panose="020B0609020204030204" pitchFamily="49" charset="0"/>
              </a:rPr>
            </a:br>
            <a:r>
              <a:rPr lang="en-GB" sz="1961" dirty="0" smtClean="0">
                <a:solidFill>
                  <a:srgbClr val="000000"/>
                </a:solidFill>
                <a:highlight>
                  <a:srgbClr val="F2F2F2"/>
                </a:highlight>
                <a:latin typeface="Consolas" panose="020B0609020204030204" pitchFamily="49" charset="0"/>
              </a:rPr>
              <a:t> {</a:t>
            </a:r>
            <a:r>
              <a:rPr lang="en-GB" sz="1961" dirty="0">
                <a:solidFill>
                  <a:srgbClr val="000000"/>
                </a:solidFill>
                <a:highlight>
                  <a:srgbClr val="F2F2F2"/>
                </a:highlight>
                <a:latin typeface="Consolas" panose="020B0609020204030204" pitchFamily="49" charset="0"/>
              </a:rPr>
              <a:t/>
            </a:r>
            <a:br>
              <a:rPr lang="en-GB" sz="1961" dirty="0">
                <a:solidFill>
                  <a:srgbClr val="000000"/>
                </a:solidFill>
                <a:highlight>
                  <a:srgbClr val="F2F2F2"/>
                </a:highlight>
                <a:latin typeface="Consolas" panose="020B0609020204030204" pitchFamily="49" charset="0"/>
              </a:rPr>
            </a:br>
            <a:r>
              <a:rPr lang="en-GB" sz="1961" dirty="0" smtClean="0">
                <a:solidFill>
                  <a:srgbClr val="000000"/>
                </a:solidFill>
                <a:highlight>
                  <a:srgbClr val="F2F2F2"/>
                </a:highlight>
                <a:latin typeface="Consolas" panose="020B0609020204030204" pitchFamily="49" charset="0"/>
              </a:rPr>
              <a:t>     </a:t>
            </a:r>
            <a:r>
              <a:rPr lang="en-GB" sz="1961" dirty="0">
                <a:solidFill>
                  <a:srgbClr val="008000"/>
                </a:solidFill>
                <a:highlight>
                  <a:srgbClr val="F2F2F2"/>
                </a:highlight>
                <a:latin typeface="Consolas" panose="020B0609020204030204" pitchFamily="49" charset="0"/>
              </a:rPr>
              <a:t>// Navigate to the appropriate destination page, configuring the new </a:t>
            </a:r>
            <a:r>
              <a:rPr lang="en-GB" sz="1961" dirty="0" smtClean="0">
                <a:solidFill>
                  <a:srgbClr val="008000"/>
                </a:solidFill>
                <a:highlight>
                  <a:srgbClr val="F2F2F2"/>
                </a:highlight>
                <a:latin typeface="Consolas" panose="020B0609020204030204" pitchFamily="49" charset="0"/>
              </a:rPr>
              <a:t>page</a:t>
            </a:r>
            <a:r>
              <a:rPr lang="en-GB" sz="1961" dirty="0">
                <a:solidFill>
                  <a:srgbClr val="000000"/>
                </a:solidFill>
                <a:highlight>
                  <a:srgbClr val="F2F2F2"/>
                </a:highlight>
                <a:latin typeface="Consolas" panose="020B0609020204030204" pitchFamily="49" charset="0"/>
              </a:rPr>
              <a:t/>
            </a:r>
            <a:br>
              <a:rPr lang="en-GB" sz="1961" dirty="0">
                <a:solidFill>
                  <a:srgbClr val="000000"/>
                </a:solidFill>
                <a:highlight>
                  <a:srgbClr val="F2F2F2"/>
                </a:highlight>
                <a:latin typeface="Consolas" panose="020B0609020204030204" pitchFamily="49" charset="0"/>
              </a:rPr>
            </a:br>
            <a:r>
              <a:rPr lang="en-GB" sz="1961" dirty="0" smtClean="0">
                <a:solidFill>
                  <a:srgbClr val="000000"/>
                </a:solidFill>
                <a:highlight>
                  <a:srgbClr val="F2F2F2"/>
                </a:highlight>
                <a:latin typeface="Consolas" panose="020B0609020204030204" pitchFamily="49" charset="0"/>
              </a:rPr>
              <a:t>     </a:t>
            </a:r>
            <a:r>
              <a:rPr lang="en-GB" sz="1961" dirty="0">
                <a:solidFill>
                  <a:srgbClr val="008000"/>
                </a:solidFill>
                <a:highlight>
                  <a:srgbClr val="F2F2F2"/>
                </a:highlight>
                <a:latin typeface="Consolas" panose="020B0609020204030204" pitchFamily="49" charset="0"/>
              </a:rPr>
              <a:t>// by passing required information as a navigation </a:t>
            </a:r>
            <a:r>
              <a:rPr lang="en-GB" sz="1961" dirty="0" smtClean="0">
                <a:solidFill>
                  <a:srgbClr val="008000"/>
                </a:solidFill>
                <a:highlight>
                  <a:srgbClr val="F2F2F2"/>
                </a:highlight>
                <a:latin typeface="Consolas" panose="020B0609020204030204" pitchFamily="49" charset="0"/>
              </a:rPr>
              <a:t>parameter</a:t>
            </a:r>
            <a:r>
              <a:rPr lang="en-GB" sz="1961" dirty="0">
                <a:solidFill>
                  <a:srgbClr val="000000"/>
                </a:solidFill>
                <a:highlight>
                  <a:srgbClr val="F2F2F2"/>
                </a:highlight>
                <a:latin typeface="Consolas" panose="020B0609020204030204" pitchFamily="49" charset="0"/>
              </a:rPr>
              <a:t/>
            </a:r>
            <a:br>
              <a:rPr lang="en-GB" sz="1961" dirty="0">
                <a:solidFill>
                  <a:srgbClr val="000000"/>
                </a:solidFill>
                <a:highlight>
                  <a:srgbClr val="F2F2F2"/>
                </a:highlight>
                <a:latin typeface="Consolas" panose="020B0609020204030204" pitchFamily="49" charset="0"/>
              </a:rPr>
            </a:br>
            <a:r>
              <a:rPr lang="en-GB" sz="1961" dirty="0" smtClean="0">
                <a:solidFill>
                  <a:srgbClr val="000000"/>
                </a:solidFill>
                <a:highlight>
                  <a:srgbClr val="F2F2F2"/>
                </a:highlight>
                <a:latin typeface="Consolas" panose="020B0609020204030204" pitchFamily="49" charset="0"/>
              </a:rPr>
              <a:t>     </a:t>
            </a:r>
            <a:r>
              <a:rPr lang="en-GB" sz="1961" dirty="0" err="1">
                <a:solidFill>
                  <a:srgbClr val="0000FF"/>
                </a:solidFill>
                <a:highlight>
                  <a:srgbClr val="F2F2F2"/>
                </a:highlight>
                <a:latin typeface="Consolas" panose="020B0609020204030204" pitchFamily="49" charset="0"/>
              </a:rPr>
              <a:t>var</a:t>
            </a:r>
            <a:r>
              <a:rPr lang="en-GB" sz="1961" dirty="0">
                <a:solidFill>
                  <a:srgbClr val="000000"/>
                </a:solidFill>
                <a:highlight>
                  <a:srgbClr val="F2F2F2"/>
                </a:highlight>
                <a:latin typeface="Consolas" panose="020B0609020204030204" pitchFamily="49" charset="0"/>
              </a:rPr>
              <a:t> </a:t>
            </a:r>
            <a:r>
              <a:rPr lang="en-GB" sz="1961" dirty="0" err="1">
                <a:solidFill>
                  <a:srgbClr val="000000"/>
                </a:solidFill>
                <a:highlight>
                  <a:srgbClr val="F2F2F2"/>
                </a:highlight>
                <a:latin typeface="Consolas" panose="020B0609020204030204" pitchFamily="49" charset="0"/>
              </a:rPr>
              <a:t>itemId</a:t>
            </a:r>
            <a:r>
              <a:rPr lang="en-GB" sz="1961" dirty="0">
                <a:solidFill>
                  <a:srgbClr val="000000"/>
                </a:solidFill>
                <a:highlight>
                  <a:srgbClr val="F2F2F2"/>
                </a:highlight>
                <a:latin typeface="Consolas" panose="020B0609020204030204" pitchFamily="49" charset="0"/>
              </a:rPr>
              <a:t> = ((</a:t>
            </a:r>
            <a:r>
              <a:rPr lang="en-GB" sz="1961" dirty="0" err="1">
                <a:solidFill>
                  <a:srgbClr val="2B91AF"/>
                </a:solidFill>
                <a:highlight>
                  <a:srgbClr val="F2F2F2"/>
                </a:highlight>
                <a:latin typeface="Consolas" panose="020B0609020204030204" pitchFamily="49" charset="0"/>
              </a:rPr>
              <a:t>MyListViewItem</a:t>
            </a:r>
            <a:r>
              <a:rPr lang="en-GB" sz="1961" dirty="0">
                <a:solidFill>
                  <a:srgbClr val="000000"/>
                </a:solidFill>
                <a:highlight>
                  <a:srgbClr val="F2F2F2"/>
                </a:highlight>
                <a:latin typeface="Consolas" panose="020B0609020204030204" pitchFamily="49" charset="0"/>
              </a:rPr>
              <a:t>)</a:t>
            </a:r>
            <a:r>
              <a:rPr lang="en-GB" sz="1961" dirty="0" err="1">
                <a:solidFill>
                  <a:srgbClr val="000000"/>
                </a:solidFill>
                <a:highlight>
                  <a:srgbClr val="F2F2F2"/>
                </a:highlight>
                <a:latin typeface="Consolas" panose="020B0609020204030204" pitchFamily="49" charset="0"/>
              </a:rPr>
              <a:t>e.ClickedItem</a:t>
            </a:r>
            <a:r>
              <a:rPr lang="en-GB" sz="1961" dirty="0">
                <a:solidFill>
                  <a:srgbClr val="000000"/>
                </a:solidFill>
                <a:highlight>
                  <a:srgbClr val="F2F2F2"/>
                </a:highlight>
                <a:latin typeface="Consolas" panose="020B0609020204030204" pitchFamily="49" charset="0"/>
              </a:rPr>
              <a:t>).</a:t>
            </a:r>
            <a:r>
              <a:rPr lang="en-GB" sz="1961" dirty="0" err="1">
                <a:solidFill>
                  <a:srgbClr val="000000"/>
                </a:solidFill>
                <a:highlight>
                  <a:srgbClr val="F2F2F2"/>
                </a:highlight>
                <a:latin typeface="Consolas" panose="020B0609020204030204" pitchFamily="49" charset="0"/>
              </a:rPr>
              <a:t>UniqueId</a:t>
            </a:r>
            <a:r>
              <a:rPr lang="en-GB" sz="1961" dirty="0" smtClean="0">
                <a:solidFill>
                  <a:srgbClr val="000000"/>
                </a:solidFill>
                <a:highlight>
                  <a:srgbClr val="F2F2F2"/>
                </a:highlight>
                <a:latin typeface="Consolas" panose="020B0609020204030204" pitchFamily="49" charset="0"/>
              </a:rPr>
              <a:t>;</a:t>
            </a:r>
            <a:br>
              <a:rPr lang="en-GB" sz="1961" dirty="0" smtClean="0">
                <a:solidFill>
                  <a:srgbClr val="000000"/>
                </a:solidFill>
                <a:highlight>
                  <a:srgbClr val="F2F2F2"/>
                </a:highlight>
                <a:latin typeface="Consolas" panose="020B0609020204030204" pitchFamily="49" charset="0"/>
              </a:rPr>
            </a:br>
            <a:r>
              <a:rPr lang="en-GB" sz="1961" dirty="0" smtClean="0">
                <a:solidFill>
                  <a:srgbClr val="000000"/>
                </a:solidFill>
                <a:highlight>
                  <a:srgbClr val="F2F2F2"/>
                </a:highlight>
                <a:latin typeface="Consolas" panose="020B0609020204030204" pitchFamily="49" charset="0"/>
              </a:rPr>
              <a:t>     </a:t>
            </a:r>
            <a:r>
              <a:rPr lang="en-GB" sz="1961" dirty="0" err="1">
                <a:solidFill>
                  <a:srgbClr val="000000"/>
                </a:solidFill>
                <a:highlight>
                  <a:srgbClr val="F2F2F2"/>
                </a:highlight>
                <a:latin typeface="Consolas" panose="020B0609020204030204" pitchFamily="49" charset="0"/>
              </a:rPr>
              <a:t>Frame.Navigate</a:t>
            </a:r>
            <a:r>
              <a:rPr lang="en-GB" sz="1961" dirty="0">
                <a:solidFill>
                  <a:srgbClr val="000000"/>
                </a:solidFill>
                <a:highlight>
                  <a:srgbClr val="F2F2F2"/>
                </a:highlight>
                <a:latin typeface="Consolas" panose="020B0609020204030204" pitchFamily="49" charset="0"/>
              </a:rPr>
              <a:t>(</a:t>
            </a:r>
            <a:r>
              <a:rPr lang="en-GB" sz="1961" dirty="0" err="1">
                <a:solidFill>
                  <a:srgbClr val="0000FF"/>
                </a:solidFill>
                <a:highlight>
                  <a:srgbClr val="F2F2F2"/>
                </a:highlight>
                <a:latin typeface="Consolas" panose="020B0609020204030204" pitchFamily="49" charset="0"/>
              </a:rPr>
              <a:t>typeof</a:t>
            </a:r>
            <a:r>
              <a:rPr lang="en-GB" sz="1961" dirty="0">
                <a:solidFill>
                  <a:srgbClr val="000000"/>
                </a:solidFill>
                <a:highlight>
                  <a:srgbClr val="F2F2F2"/>
                </a:highlight>
                <a:latin typeface="Consolas" panose="020B0609020204030204" pitchFamily="49" charset="0"/>
              </a:rPr>
              <a:t>(</a:t>
            </a:r>
            <a:r>
              <a:rPr lang="en-GB" sz="1961" dirty="0" err="1">
                <a:solidFill>
                  <a:srgbClr val="2B91AF"/>
                </a:solidFill>
                <a:highlight>
                  <a:srgbClr val="F2F2F2"/>
                </a:highlight>
                <a:latin typeface="Consolas" panose="020B0609020204030204" pitchFamily="49" charset="0"/>
              </a:rPr>
              <a:t>MyDetailPage</a:t>
            </a:r>
            <a:r>
              <a:rPr lang="en-GB" sz="1961" dirty="0">
                <a:solidFill>
                  <a:srgbClr val="000000"/>
                </a:solidFill>
                <a:highlight>
                  <a:srgbClr val="F2F2F2"/>
                </a:highlight>
                <a:latin typeface="Consolas" panose="020B0609020204030204" pitchFamily="49" charset="0"/>
              </a:rPr>
              <a:t>), </a:t>
            </a:r>
            <a:r>
              <a:rPr lang="en-GB" sz="1961" dirty="0" err="1">
                <a:solidFill>
                  <a:srgbClr val="000000"/>
                </a:solidFill>
                <a:highlight>
                  <a:srgbClr val="F2F2F2"/>
                </a:highlight>
                <a:latin typeface="Consolas" panose="020B0609020204030204" pitchFamily="49" charset="0"/>
              </a:rPr>
              <a:t>itemId</a:t>
            </a:r>
            <a:r>
              <a:rPr lang="en-GB" sz="1961" dirty="0" smtClean="0">
                <a:solidFill>
                  <a:srgbClr val="000000"/>
                </a:solidFill>
                <a:highlight>
                  <a:srgbClr val="F2F2F2"/>
                </a:highlight>
                <a:latin typeface="Consolas" panose="020B0609020204030204" pitchFamily="49" charset="0"/>
              </a:rPr>
              <a:t>);</a:t>
            </a:r>
            <a:br>
              <a:rPr lang="en-GB" sz="1961" dirty="0" smtClean="0">
                <a:solidFill>
                  <a:srgbClr val="000000"/>
                </a:solidFill>
                <a:highlight>
                  <a:srgbClr val="F2F2F2"/>
                </a:highlight>
                <a:latin typeface="Consolas" panose="020B0609020204030204" pitchFamily="49" charset="0"/>
              </a:rPr>
            </a:br>
            <a:r>
              <a:rPr lang="en-GB" sz="1961" dirty="0" smtClean="0">
                <a:solidFill>
                  <a:srgbClr val="000000"/>
                </a:solidFill>
                <a:highlight>
                  <a:srgbClr val="F2F2F2"/>
                </a:highlight>
                <a:latin typeface="Consolas" panose="020B0609020204030204" pitchFamily="49" charset="0"/>
              </a:rPr>
              <a:t> </a:t>
            </a:r>
            <a:r>
              <a:rPr lang="en-GB" sz="1961" dirty="0">
                <a:solidFill>
                  <a:srgbClr val="000000"/>
                </a:solidFill>
                <a:highlight>
                  <a:srgbClr val="F2F2F2"/>
                </a:highlight>
                <a:latin typeface="Consolas" panose="020B0609020204030204" pitchFamily="49" charset="0"/>
              </a:rPr>
              <a:t>}</a:t>
            </a:r>
            <a:endParaRPr lang="en-US" sz="1961" dirty="0">
              <a:latin typeface="Consolas" panose="020B0609020204030204" pitchFamily="49" charset="0"/>
              <a:cs typeface="Consolas" panose="020B0609020204030204" pitchFamily="49" charset="0"/>
            </a:endParaRPr>
          </a:p>
        </p:txBody>
      </p:sp>
      <p:sp>
        <p:nvSpPr>
          <p:cNvPr id="7" name="Title 6"/>
          <p:cNvSpPr>
            <a:spLocks noGrp="1"/>
          </p:cNvSpPr>
          <p:nvPr>
            <p:ph type="title"/>
          </p:nvPr>
        </p:nvSpPr>
        <p:spPr/>
        <p:txBody>
          <a:bodyPr/>
          <a:lstStyle/>
          <a:p>
            <a:r>
              <a:rPr lang="en-US" dirty="0" smtClean="0"/>
              <a:t>Navigation between pages</a:t>
            </a:r>
            <a:endParaRPr lang="en-US" dirty="0"/>
          </a:p>
        </p:txBody>
      </p:sp>
      <p:sp>
        <p:nvSpPr>
          <p:cNvPr id="4" name="TextBox 3"/>
          <p:cNvSpPr txBox="1"/>
          <p:nvPr/>
        </p:nvSpPr>
        <p:spPr>
          <a:xfrm>
            <a:off x="269240" y="4630711"/>
            <a:ext cx="11745420" cy="1689668"/>
          </a:xfrm>
          <a:prstGeom prst="rect">
            <a:avLst/>
          </a:prstGeom>
          <a:solidFill>
            <a:schemeClr val="bg1"/>
          </a:solidFill>
        </p:spPr>
        <p:txBody>
          <a:bodyPr wrap="square" lIns="179285" tIns="143428" rIns="179285" bIns="143428" rtlCol="0" anchor="t">
            <a:spAutoFit/>
          </a:bodyPr>
          <a:lstStyle/>
          <a:p>
            <a:pPr>
              <a:lnSpc>
                <a:spcPct val="90000"/>
              </a:lnSpc>
              <a:spcAft>
                <a:spcPts val="588"/>
              </a:spcAft>
            </a:pPr>
            <a:r>
              <a:rPr lang="en-US" sz="3137" dirty="0">
                <a:solidFill>
                  <a:schemeClr val="accent4"/>
                </a:solidFill>
                <a:latin typeface="+mj-lt"/>
              </a:rPr>
              <a:t>You are responsible for context</a:t>
            </a:r>
          </a:p>
          <a:p>
            <a:pPr>
              <a:lnSpc>
                <a:spcPct val="90000"/>
              </a:lnSpc>
              <a:spcAft>
                <a:spcPts val="588"/>
              </a:spcAft>
            </a:pPr>
            <a:r>
              <a:rPr lang="en-US" sz="1961" dirty="0"/>
              <a:t>When navigating to a page, you are responsible for providing any parameters/data using the “parameter” parameter of the Navigate method.</a:t>
            </a:r>
          </a:p>
          <a:p>
            <a:pPr>
              <a:lnSpc>
                <a:spcPct val="90000"/>
              </a:lnSpc>
              <a:spcAft>
                <a:spcPts val="588"/>
              </a:spcAft>
            </a:pPr>
            <a:endParaRPr lang="en-US" sz="1961" dirty="0"/>
          </a:p>
        </p:txBody>
      </p:sp>
    </p:spTree>
    <p:extLst>
      <p:ext uri="{BB962C8B-B14F-4D97-AF65-F5344CB8AC3E}">
        <p14:creationId xmlns:p14="http://schemas.microsoft.com/office/powerpoint/2010/main" val="36646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type="body" sz="quarter" idx="10"/>
          </p:nvPr>
        </p:nvSpPr>
        <p:spPr/>
        <p:txBody>
          <a:bodyPr/>
          <a:lstStyle/>
          <a:p>
            <a:r>
              <a:rPr lang="en-US" dirty="0" err="1" smtClean="0"/>
              <a:t>OnNavigatedTo</a:t>
            </a:r>
            <a:endParaRPr lang="en-US" dirty="0" smtClean="0"/>
          </a:p>
          <a:p>
            <a:pPr lvl="1"/>
            <a:r>
              <a:rPr lang="en-US" dirty="0" smtClean="0"/>
              <a:t>Called when the user navigates to this page</a:t>
            </a:r>
          </a:p>
          <a:p>
            <a:pPr lvl="1"/>
            <a:r>
              <a:rPr lang="en-US" dirty="0" smtClean="0"/>
              <a:t>Load data, populate fields, wire-up event handlers, etc.</a:t>
            </a:r>
            <a:endParaRPr lang="en-US" dirty="0"/>
          </a:p>
          <a:p>
            <a:pPr lvl="1"/>
            <a:endParaRPr lang="en-US" dirty="0" smtClean="0"/>
          </a:p>
          <a:p>
            <a:r>
              <a:rPr lang="en-US" dirty="0" err="1" smtClean="0"/>
              <a:t>OnNavigatedFrom</a:t>
            </a:r>
            <a:endParaRPr lang="en-US" dirty="0" smtClean="0"/>
          </a:p>
          <a:p>
            <a:pPr lvl="1"/>
            <a:r>
              <a:rPr lang="en-US" dirty="0" smtClean="0"/>
              <a:t>Called when this page is no longer active in the frame, typically when a user navigates away</a:t>
            </a:r>
          </a:p>
          <a:p>
            <a:pPr lvl="1"/>
            <a:r>
              <a:rPr lang="en-US" dirty="0" smtClean="0"/>
              <a:t>Do any tear-down in this method</a:t>
            </a:r>
            <a:endParaRPr lang="en-US" dirty="0"/>
          </a:p>
        </p:txBody>
      </p:sp>
      <p:sp>
        <p:nvSpPr>
          <p:cNvPr id="7" name="Title 6"/>
          <p:cNvSpPr>
            <a:spLocks noGrp="1"/>
          </p:cNvSpPr>
          <p:nvPr>
            <p:ph type="title"/>
          </p:nvPr>
        </p:nvSpPr>
        <p:spPr/>
        <p:txBody>
          <a:bodyPr/>
          <a:lstStyle/>
          <a:p>
            <a:r>
              <a:rPr lang="en-US" dirty="0" smtClean="0"/>
              <a:t>Navigation overrides</a:t>
            </a:r>
            <a:endParaRPr lang="en-US" dirty="0"/>
          </a:p>
        </p:txBody>
      </p:sp>
    </p:spTree>
    <p:extLst>
      <p:ext uri="{BB962C8B-B14F-4D97-AF65-F5344CB8AC3E}">
        <p14:creationId xmlns:p14="http://schemas.microsoft.com/office/powerpoint/2010/main" val="101688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Page Navigation Demo</a:t>
            </a:r>
            <a:endParaRPr lang="en-US" dirty="0"/>
          </a:p>
        </p:txBody>
      </p:sp>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36905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020013"/>
            <a:ext cx="10237787" cy="2086725"/>
          </a:xfrm>
        </p:spPr>
        <p:txBody>
          <a:bodyPr/>
          <a:lstStyle/>
          <a:p>
            <a:r>
              <a:rPr lang="en-US" dirty="0" smtClean="0"/>
              <a:t>Windows Runtime App lifecycle</a:t>
            </a:r>
            <a:endParaRPr lang="en-US" dirty="0"/>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943131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Process lifetime </a:t>
            </a:r>
            <a:r>
              <a:rPr lang="en-US" dirty="0"/>
              <a:t>w</a:t>
            </a:r>
            <a:r>
              <a:rPr lang="en-US" dirty="0" smtClean="0"/>
              <a:t>alkthrough</a:t>
            </a:r>
            <a:endParaRPr lang="en-US" dirty="0"/>
          </a:p>
        </p:txBody>
      </p:sp>
      <p:sp>
        <p:nvSpPr>
          <p:cNvPr id="9" name="TextBox 8"/>
          <p:cNvSpPr txBox="1"/>
          <p:nvPr/>
        </p:nvSpPr>
        <p:spPr>
          <a:xfrm>
            <a:off x="518092" y="1814258"/>
            <a:ext cx="1420261" cy="492443"/>
          </a:xfrm>
          <a:prstGeom prst="rect">
            <a:avLst/>
          </a:prstGeom>
        </p:spPr>
        <p:txBody>
          <a:bodyPr wrap="none" lIns="0" tIns="0" rIns="0" bIns="0" rtlCol="0">
            <a:spAutoFit/>
          </a:bodyPr>
          <a:lstStyle/>
          <a:p>
            <a:r>
              <a:rPr lang="en-US" sz="3200" dirty="0">
                <a:solidFill>
                  <a:schemeClr val="tx1">
                    <a:alpha val="99000"/>
                  </a:schemeClr>
                </a:solidFill>
              </a:rPr>
              <a:t>Running</a:t>
            </a:r>
          </a:p>
        </p:txBody>
      </p:sp>
      <p:sp>
        <p:nvSpPr>
          <p:cNvPr id="11" name="TextBox 10"/>
          <p:cNvSpPr txBox="1"/>
          <p:nvPr/>
        </p:nvSpPr>
        <p:spPr>
          <a:xfrm>
            <a:off x="518093" y="5366721"/>
            <a:ext cx="1889941" cy="492443"/>
          </a:xfrm>
          <a:prstGeom prst="rect">
            <a:avLst/>
          </a:prstGeom>
        </p:spPr>
        <p:txBody>
          <a:bodyPr wrap="none" lIns="0" tIns="0" rIns="0" bIns="0" rtlCol="0">
            <a:spAutoFit/>
          </a:bodyPr>
          <a:lstStyle/>
          <a:p>
            <a:r>
              <a:rPr lang="en-US" sz="3200" dirty="0">
                <a:solidFill>
                  <a:schemeClr val="tx1">
                    <a:alpha val="99000"/>
                  </a:schemeClr>
                </a:solidFill>
              </a:rPr>
              <a:t>Terminated</a:t>
            </a:r>
          </a:p>
        </p:txBody>
      </p:sp>
      <p:sp>
        <p:nvSpPr>
          <p:cNvPr id="12" name="TextBox 11"/>
          <p:cNvSpPr txBox="1"/>
          <p:nvPr/>
        </p:nvSpPr>
        <p:spPr>
          <a:xfrm>
            <a:off x="9759478" y="1717612"/>
            <a:ext cx="274114" cy="492443"/>
          </a:xfrm>
          <a:prstGeom prst="rect">
            <a:avLst/>
          </a:prstGeom>
        </p:spPr>
        <p:txBody>
          <a:bodyPr wrap="none" lIns="0" tIns="0" rIns="0" bIns="0" rtlCol="0">
            <a:spAutoFit/>
          </a:bodyPr>
          <a:lstStyle/>
          <a:p>
            <a:r>
              <a:rPr lang="en-US" sz="3200" dirty="0">
                <a:solidFill>
                  <a:schemeClr val="tx1">
                    <a:alpha val="99000"/>
                  </a:schemeClr>
                </a:solidFill>
              </a:rPr>
              <a:t>…</a:t>
            </a:r>
          </a:p>
        </p:txBody>
      </p:sp>
      <p:sp>
        <p:nvSpPr>
          <p:cNvPr id="10" name="TextBox 9"/>
          <p:cNvSpPr txBox="1"/>
          <p:nvPr/>
        </p:nvSpPr>
        <p:spPr>
          <a:xfrm>
            <a:off x="518092" y="3604134"/>
            <a:ext cx="1902765" cy="492443"/>
          </a:xfrm>
          <a:prstGeom prst="rect">
            <a:avLst/>
          </a:prstGeom>
        </p:spPr>
        <p:txBody>
          <a:bodyPr wrap="none" lIns="0" tIns="0" rIns="0" bIns="0" rtlCol="0">
            <a:spAutoFit/>
          </a:bodyPr>
          <a:lstStyle/>
          <a:p>
            <a:r>
              <a:rPr lang="en-US" sz="3200" dirty="0">
                <a:solidFill>
                  <a:schemeClr val="tx1">
                    <a:alpha val="99000"/>
                  </a:schemeClr>
                </a:solidFill>
              </a:rPr>
              <a:t>Suspended</a:t>
            </a:r>
          </a:p>
        </p:txBody>
      </p:sp>
      <p:sp>
        <p:nvSpPr>
          <p:cNvPr id="14" name="TextBox 13"/>
          <p:cNvSpPr txBox="1"/>
          <p:nvPr/>
        </p:nvSpPr>
        <p:spPr>
          <a:xfrm>
            <a:off x="2702918" y="4312214"/>
            <a:ext cx="2196417" cy="830997"/>
          </a:xfrm>
          <a:prstGeom prst="rect">
            <a:avLst/>
          </a:prstGeom>
        </p:spPr>
        <p:txBody>
          <a:bodyPr wrap="square" lIns="0" tIns="0" rIns="0" bIns="0" rtlCol="0">
            <a:spAutoFit/>
          </a:bodyPr>
          <a:lstStyle/>
          <a:p>
            <a:pPr algn="ctr"/>
            <a:r>
              <a:rPr lang="en-US" dirty="0">
                <a:solidFill>
                  <a:schemeClr val="tx1">
                    <a:alpha val="99000"/>
                  </a:schemeClr>
                </a:solidFill>
              </a:rPr>
              <a:t>App terminated under memory pressure </a:t>
            </a:r>
            <a:r>
              <a:rPr lang="en-US" b="1" dirty="0">
                <a:solidFill>
                  <a:schemeClr val="tx1">
                    <a:alpha val="99000"/>
                  </a:schemeClr>
                </a:solidFill>
              </a:rPr>
              <a:t>without notification</a:t>
            </a:r>
          </a:p>
        </p:txBody>
      </p:sp>
      <p:sp>
        <p:nvSpPr>
          <p:cNvPr id="5" name="Flowchart: Process 4"/>
          <p:cNvSpPr/>
          <p:nvPr/>
        </p:nvSpPr>
        <p:spPr bwMode="auto">
          <a:xfrm>
            <a:off x="2702918" y="1706215"/>
            <a:ext cx="2128749" cy="805105"/>
          </a:xfrm>
          <a:prstGeom prst="flowChartProcess">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2200" dirty="0">
                <a:solidFill>
                  <a:schemeClr val="bg1"/>
                </a:solidFill>
              </a:rPr>
              <a:t>App 1</a:t>
            </a:r>
          </a:p>
        </p:txBody>
      </p:sp>
      <p:sp>
        <p:nvSpPr>
          <p:cNvPr id="6" name="Flowchart: Process 5"/>
          <p:cNvSpPr/>
          <p:nvPr/>
        </p:nvSpPr>
        <p:spPr bwMode="auto">
          <a:xfrm>
            <a:off x="5200658" y="1706215"/>
            <a:ext cx="2128749" cy="805105"/>
          </a:xfrm>
          <a:prstGeom prst="flowChartProcess">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2200" dirty="0">
                <a:solidFill>
                  <a:schemeClr val="bg1"/>
                </a:solidFill>
              </a:rPr>
              <a:t>App 2</a:t>
            </a:r>
          </a:p>
        </p:txBody>
      </p:sp>
      <p:sp>
        <p:nvSpPr>
          <p:cNvPr id="7" name="Flowchart: Process 6"/>
          <p:cNvSpPr/>
          <p:nvPr/>
        </p:nvSpPr>
        <p:spPr bwMode="auto">
          <a:xfrm>
            <a:off x="7630729" y="1717612"/>
            <a:ext cx="2128749" cy="805105"/>
          </a:xfrm>
          <a:prstGeom prst="flowChartProcess">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2200" dirty="0">
                <a:solidFill>
                  <a:schemeClr val="bg1"/>
                </a:solidFill>
              </a:rPr>
              <a:t>App 3</a:t>
            </a:r>
          </a:p>
        </p:txBody>
      </p:sp>
      <p:sp>
        <p:nvSpPr>
          <p:cNvPr id="13" name="Flowchart: Process 12"/>
          <p:cNvSpPr/>
          <p:nvPr/>
        </p:nvSpPr>
        <p:spPr bwMode="auto">
          <a:xfrm>
            <a:off x="10060801" y="1706215"/>
            <a:ext cx="2128749" cy="805105"/>
          </a:xfrm>
          <a:prstGeom prst="flowChartProcess">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2200" dirty="0">
                <a:solidFill>
                  <a:schemeClr val="bg1"/>
                </a:solidFill>
              </a:rPr>
              <a:t>App N</a:t>
            </a:r>
          </a:p>
        </p:txBody>
      </p:sp>
      <p:sp>
        <p:nvSpPr>
          <p:cNvPr id="2" name="TextBox 1"/>
          <p:cNvSpPr txBox="1"/>
          <p:nvPr/>
        </p:nvSpPr>
        <p:spPr>
          <a:xfrm>
            <a:off x="2702918" y="2518741"/>
            <a:ext cx="2196417" cy="553998"/>
          </a:xfrm>
          <a:prstGeom prst="rect">
            <a:avLst/>
          </a:prstGeom>
        </p:spPr>
        <p:txBody>
          <a:bodyPr wrap="square" lIns="0" tIns="0" rIns="0" bIns="0" rtlCol="0">
            <a:spAutoFit/>
          </a:bodyPr>
          <a:lstStyle/>
          <a:p>
            <a:pPr algn="ctr"/>
            <a:r>
              <a:rPr lang="en-US" dirty="0">
                <a:solidFill>
                  <a:schemeClr val="tx1">
                    <a:alpha val="99000"/>
                  </a:schemeClr>
                </a:solidFill>
              </a:rPr>
              <a:t>Apps suspend after a short delay</a:t>
            </a:r>
          </a:p>
        </p:txBody>
      </p:sp>
      <p:sp>
        <p:nvSpPr>
          <p:cNvPr id="3" name="TextBox 2"/>
          <p:cNvSpPr txBox="1"/>
          <p:nvPr/>
        </p:nvSpPr>
        <p:spPr>
          <a:xfrm>
            <a:off x="5200658" y="2522717"/>
            <a:ext cx="2128749" cy="553998"/>
          </a:xfrm>
          <a:prstGeom prst="rect">
            <a:avLst/>
          </a:prstGeom>
        </p:spPr>
        <p:txBody>
          <a:bodyPr wrap="square" lIns="0" tIns="0" rIns="0" bIns="0" rtlCol="0">
            <a:spAutoFit/>
          </a:bodyPr>
          <a:lstStyle/>
          <a:p>
            <a:pPr algn="ctr"/>
            <a:r>
              <a:rPr lang="en-US" dirty="0">
                <a:solidFill>
                  <a:schemeClr val="tx1">
                    <a:alpha val="99000"/>
                  </a:schemeClr>
                </a:solidFill>
              </a:rPr>
              <a:t>Apps resume instantly from suspend</a:t>
            </a:r>
          </a:p>
        </p:txBody>
      </p:sp>
    </p:spTree>
    <p:extLst>
      <p:ext uri="{BB962C8B-B14F-4D97-AF65-F5344CB8AC3E}">
        <p14:creationId xmlns:p14="http://schemas.microsoft.com/office/powerpoint/2010/main" val="1264196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accel="50000" decel="50000" fill="hold" grpId="0" nodeType="withEffect">
                                  <p:stCondLst>
                                    <p:cond delay="0"/>
                                  </p:stCondLst>
                                  <p:childTnLst>
                                    <p:animMotion origin="layout" path="M 0 0 L 0 0.25 E" pathEditMode="relative" ptsTypes="">
                                      <p:cBhvr>
                                        <p:cTn id="9" dur="2000" fill="hold"/>
                                        <p:tgtEl>
                                          <p:spTgt spid="5"/>
                                        </p:tgtEl>
                                        <p:attrNameLst>
                                          <p:attrName>ppt_x</p:attrName>
                                          <p:attrName>ppt_y</p:attrName>
                                        </p:attrNameLst>
                                      </p:cBhvr>
                                    </p:animMotion>
                                  </p:childTnLst>
                                </p:cTn>
                              </p:par>
                              <p:par>
                                <p:cTn id="10" presetID="1" presetClass="emph" presetSubtype="2" fill="hold" nodeType="withEffect">
                                  <p:stCondLst>
                                    <p:cond delay="0"/>
                                  </p:stCondLst>
                                  <p:childTnLst>
                                    <p:animClr clrSpc="rgb" dir="cw">
                                      <p:cBhvr>
                                        <p:cTn id="11" dur="2000" fill="hold"/>
                                        <p:tgtEl>
                                          <p:spTgt spid="5"/>
                                        </p:tgtEl>
                                        <p:attrNameLst>
                                          <p:attrName>fillcolor</p:attrName>
                                        </p:attrNameLst>
                                      </p:cBhvr>
                                      <p:to>
                                        <a:schemeClr val="folHlink"/>
                                      </p:to>
                                    </p:animClr>
                                    <p:set>
                                      <p:cBhvr>
                                        <p:cTn id="12" dur="2000" fill="hold"/>
                                        <p:tgtEl>
                                          <p:spTgt spid="5"/>
                                        </p:tgtEl>
                                        <p:attrNameLst>
                                          <p:attrName>fill.type</p:attrName>
                                        </p:attrNameLst>
                                      </p:cBhvr>
                                      <p:to>
                                        <p:strVal val="solid"/>
                                      </p:to>
                                    </p:set>
                                    <p:set>
                                      <p:cBhvr>
                                        <p:cTn id="13" dur="2000" fill="hold"/>
                                        <p:tgtEl>
                                          <p:spTgt spid="5"/>
                                        </p:tgtEl>
                                        <p:attrNameLst>
                                          <p:attrName>fill.on</p:attrName>
                                        </p:attrNameLst>
                                      </p:cBhvr>
                                      <p:to>
                                        <p:strVal val="true"/>
                                      </p:to>
                                    </p:se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accel="50000" decel="50000" fill="hold" grpId="0" nodeType="withEffect">
                                  <p:stCondLst>
                                    <p:cond delay="0"/>
                                  </p:stCondLst>
                                  <p:childTnLst>
                                    <p:animMotion origin="layout" path="M 0 0 L 0 0.25 E" pathEditMode="relative" ptsTypes="">
                                      <p:cBhvr>
                                        <p:cTn id="24" dur="2000" fill="hold"/>
                                        <p:tgtEl>
                                          <p:spTgt spid="6"/>
                                        </p:tgtEl>
                                        <p:attrNameLst>
                                          <p:attrName>ppt_x</p:attrName>
                                          <p:attrName>ppt_y</p:attrName>
                                        </p:attrNameLst>
                                      </p:cBhvr>
                                    </p:animMotion>
                                  </p:childTnLst>
                                </p:cTn>
                              </p:par>
                              <p:par>
                                <p:cTn id="25" presetID="1" presetClass="emph" presetSubtype="2" fill="hold" nodeType="withEffect">
                                  <p:stCondLst>
                                    <p:cond delay="0"/>
                                  </p:stCondLst>
                                  <p:childTnLst>
                                    <p:animClr clrSpc="rgb" dir="cw">
                                      <p:cBhvr>
                                        <p:cTn id="26" dur="2000" fill="hold"/>
                                        <p:tgtEl>
                                          <p:spTgt spid="6"/>
                                        </p:tgtEl>
                                        <p:attrNameLst>
                                          <p:attrName>fillcolor</p:attrName>
                                        </p:attrNameLst>
                                      </p:cBhvr>
                                      <p:to>
                                        <a:schemeClr val="folHlink"/>
                                      </p:to>
                                    </p:animClr>
                                    <p:set>
                                      <p:cBhvr>
                                        <p:cTn id="27" dur="2000" fill="hold"/>
                                        <p:tgtEl>
                                          <p:spTgt spid="6"/>
                                        </p:tgtEl>
                                        <p:attrNameLst>
                                          <p:attrName>fill.type</p:attrName>
                                        </p:attrNameLst>
                                      </p:cBhvr>
                                      <p:to>
                                        <p:strVal val="solid"/>
                                      </p:to>
                                    </p:set>
                                    <p:set>
                                      <p:cBhvr>
                                        <p:cTn id="28" dur="2000" fill="hold"/>
                                        <p:tgtEl>
                                          <p:spTgt spid="6"/>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42" presetClass="path" presetSubtype="0" accel="50000" decel="50000" fill="hold" grpId="1" nodeType="withEffect">
                                  <p:stCondLst>
                                    <p:cond delay="0"/>
                                  </p:stCondLst>
                                  <p:childTnLst>
                                    <p:animMotion origin="layout" path="M 0 0 L 0 0.25 E" pathEditMode="relative" ptsTypes="">
                                      <p:cBhvr>
                                        <p:cTn id="38" dur="2000" fill="hold"/>
                                        <p:tgtEl>
                                          <p:spTgt spid="7"/>
                                        </p:tgtEl>
                                        <p:attrNameLst>
                                          <p:attrName>ppt_x</p:attrName>
                                          <p:attrName>ppt_y</p:attrName>
                                        </p:attrNameLst>
                                      </p:cBhvr>
                                    </p:animMotion>
                                  </p:childTnLst>
                                </p:cTn>
                              </p:par>
                              <p:par>
                                <p:cTn id="39" presetID="1" presetClass="emph" presetSubtype="2" fill="hold" nodeType="withEffect">
                                  <p:stCondLst>
                                    <p:cond delay="0"/>
                                  </p:stCondLst>
                                  <p:childTnLst>
                                    <p:animClr clrSpc="rgb" dir="cw">
                                      <p:cBhvr>
                                        <p:cTn id="40" dur="2000" fill="hold"/>
                                        <p:tgtEl>
                                          <p:spTgt spid="7"/>
                                        </p:tgtEl>
                                        <p:attrNameLst>
                                          <p:attrName>fillcolor</p:attrName>
                                        </p:attrNameLst>
                                      </p:cBhvr>
                                      <p:to>
                                        <a:schemeClr val="folHlink"/>
                                      </p:to>
                                    </p:animClr>
                                    <p:set>
                                      <p:cBhvr>
                                        <p:cTn id="41" dur="2000" fill="hold"/>
                                        <p:tgtEl>
                                          <p:spTgt spid="7"/>
                                        </p:tgtEl>
                                        <p:attrNameLst>
                                          <p:attrName>fill.type</p:attrName>
                                        </p:attrNameLst>
                                      </p:cBhvr>
                                      <p:to>
                                        <p:strVal val="solid"/>
                                      </p:to>
                                    </p:set>
                                    <p:set>
                                      <p:cBhvr>
                                        <p:cTn id="42" dur="2000" fill="hold"/>
                                        <p:tgtEl>
                                          <p:spTgt spid="7"/>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
                                        </p:tgtEl>
                                      </p:cBhvr>
                                    </p:animEffect>
                                    <p:set>
                                      <p:cBhvr>
                                        <p:cTn id="47" dur="1" fill="hold">
                                          <p:stCondLst>
                                            <p:cond delay="499"/>
                                          </p:stCondLst>
                                        </p:cTn>
                                        <p:tgtEl>
                                          <p:spTgt spid="2"/>
                                        </p:tgtEl>
                                        <p:attrNameLst>
                                          <p:attrName>style.visibility</p:attrName>
                                        </p:attrNameLst>
                                      </p:cBhvr>
                                      <p:to>
                                        <p:strVal val="hidden"/>
                                      </p:to>
                                    </p:set>
                                  </p:childTnLst>
                                </p:cTn>
                              </p:par>
                              <p:par>
                                <p:cTn id="48" presetID="42" presetClass="path" presetSubtype="0" accel="50000" decel="50000" fill="hold" grpId="1" nodeType="withEffect">
                                  <p:stCondLst>
                                    <p:cond delay="0"/>
                                  </p:stCondLst>
                                  <p:childTnLst>
                                    <p:animMotion origin="layout" path="M -3.95833E-6 0.25 L -3.95833E-6 0.5525 " pathEditMode="relative" rAng="0" ptsTypes="AA">
                                      <p:cBhvr>
                                        <p:cTn id="49" dur="2000" fill="hold"/>
                                        <p:tgtEl>
                                          <p:spTgt spid="5"/>
                                        </p:tgtEl>
                                        <p:attrNameLst>
                                          <p:attrName>ppt_x</p:attrName>
                                          <p:attrName>ppt_y</p:attrName>
                                        </p:attrNameLst>
                                      </p:cBhvr>
                                      <p:rCtr x="0" y="15125"/>
                                    </p:animMotion>
                                  </p:childTnLst>
                                </p:cTn>
                              </p:par>
                              <p:par>
                                <p:cTn id="50" presetID="1" presetClass="emph" presetSubtype="2" fill="hold" nodeType="withEffect">
                                  <p:stCondLst>
                                    <p:cond delay="0"/>
                                  </p:stCondLst>
                                  <p:childTnLst>
                                    <p:animClr clrSpc="rgb" dir="cw">
                                      <p:cBhvr>
                                        <p:cTn id="51" dur="2000" fill="hold"/>
                                        <p:tgtEl>
                                          <p:spTgt spid="5"/>
                                        </p:tgtEl>
                                        <p:attrNameLst>
                                          <p:attrName>fillcolor</p:attrName>
                                        </p:attrNameLst>
                                      </p:cBhvr>
                                      <p:to>
                                        <a:srgbClr val="FF8C00"/>
                                      </p:to>
                                    </p:animClr>
                                    <p:set>
                                      <p:cBhvr>
                                        <p:cTn id="52" dur="2000" fill="hold"/>
                                        <p:tgtEl>
                                          <p:spTgt spid="5"/>
                                        </p:tgtEl>
                                        <p:attrNameLst>
                                          <p:attrName>fill.type</p:attrName>
                                        </p:attrNameLst>
                                      </p:cBhvr>
                                      <p:to>
                                        <p:strVal val="solid"/>
                                      </p:to>
                                    </p:set>
                                    <p:set>
                                      <p:cBhvr>
                                        <p:cTn id="53" dur="2000" fill="hold"/>
                                        <p:tgtEl>
                                          <p:spTgt spid="5"/>
                                        </p:tgtEl>
                                        <p:attrNameLst>
                                          <p:attrName>fill.on</p:attrName>
                                        </p:attrNameLst>
                                      </p:cBhvr>
                                      <p:to>
                                        <p:strVal val="true"/>
                                      </p:to>
                                    </p:se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2" nodeType="clickEffect">
                                  <p:stCondLst>
                                    <p:cond delay="0"/>
                                  </p:stCondLst>
                                  <p:childTnLst>
                                    <p:animMotion origin="layout" path="M 4.85867E-6 0.25 L 4.85867E-6 0.00162 " pathEditMode="relative" rAng="0" ptsTypes="AA">
                                      <p:cBhvr>
                                        <p:cTn id="61" dur="2000" fill="hold"/>
                                        <p:tgtEl>
                                          <p:spTgt spid="6"/>
                                        </p:tgtEl>
                                        <p:attrNameLst>
                                          <p:attrName>ppt_x</p:attrName>
                                          <p:attrName>ppt_y</p:attrName>
                                        </p:attrNameLst>
                                      </p:cBhvr>
                                      <p:rCtr x="0" y="-12419"/>
                                    </p:animMotion>
                                  </p:childTnLst>
                                </p:cTn>
                              </p:par>
                              <p:par>
                                <p:cTn id="62" presetID="1" presetClass="emph" presetSubtype="2" fill="hold" nodeType="withEffect">
                                  <p:stCondLst>
                                    <p:cond delay="0"/>
                                  </p:stCondLst>
                                  <p:childTnLst>
                                    <p:animClr clrSpc="rgb" dir="cw">
                                      <p:cBhvr>
                                        <p:cTn id="63" dur="2000" fill="hold"/>
                                        <p:tgtEl>
                                          <p:spTgt spid="6"/>
                                        </p:tgtEl>
                                        <p:attrNameLst>
                                          <p:attrName>fillcolor</p:attrName>
                                        </p:attrNameLst>
                                      </p:cBhvr>
                                      <p:to>
                                        <a:srgbClr val="55D455"/>
                                      </p:to>
                                    </p:animClr>
                                    <p:set>
                                      <p:cBhvr>
                                        <p:cTn id="64" dur="2000" fill="hold"/>
                                        <p:tgtEl>
                                          <p:spTgt spid="6"/>
                                        </p:tgtEl>
                                        <p:attrNameLst>
                                          <p:attrName>fill.type</p:attrName>
                                        </p:attrNameLst>
                                      </p:cBhvr>
                                      <p:to>
                                        <p:strVal val="solid"/>
                                      </p:to>
                                    </p:set>
                                    <p:set>
                                      <p:cBhvr>
                                        <p:cTn id="65" dur="2000" fill="hold"/>
                                        <p:tgtEl>
                                          <p:spTgt spid="6"/>
                                        </p:tgtEl>
                                        <p:attrNameLst>
                                          <p:attrName>fill.on</p:attrName>
                                        </p:attrNameLst>
                                      </p:cBhvr>
                                      <p:to>
                                        <p:strVal val="true"/>
                                      </p:to>
                                    </p:set>
                                  </p:childTnLst>
                                </p:cTn>
                              </p:par>
                              <p:par>
                                <p:cTn id="66" presetID="42" presetClass="path" presetSubtype="0" accel="50000" decel="50000" fill="hold" grpId="1" nodeType="withEffect">
                                  <p:stCondLst>
                                    <p:cond delay="0"/>
                                  </p:stCondLst>
                                  <p:childTnLst>
                                    <p:animMotion origin="layout" path="M 0 0 L 0 0.25 E" pathEditMode="relative" ptsTypes="">
                                      <p:cBhvr>
                                        <p:cTn id="67" dur="2000" fill="hold"/>
                                        <p:tgtEl>
                                          <p:spTgt spid="13"/>
                                        </p:tgtEl>
                                        <p:attrNameLst>
                                          <p:attrName>ppt_x</p:attrName>
                                          <p:attrName>ppt_y</p:attrName>
                                        </p:attrNameLst>
                                      </p:cBhvr>
                                    </p:animMotion>
                                  </p:childTnLst>
                                </p:cTn>
                              </p:par>
                              <p:par>
                                <p:cTn id="68" presetID="1" presetClass="emph" presetSubtype="2" fill="hold" nodeType="withEffect">
                                  <p:stCondLst>
                                    <p:cond delay="0"/>
                                  </p:stCondLst>
                                  <p:childTnLst>
                                    <p:animClr clrSpc="rgb" dir="cw">
                                      <p:cBhvr>
                                        <p:cTn id="69" dur="2000" fill="hold"/>
                                        <p:tgtEl>
                                          <p:spTgt spid="13"/>
                                        </p:tgtEl>
                                        <p:attrNameLst>
                                          <p:attrName>fillcolor</p:attrName>
                                        </p:attrNameLst>
                                      </p:cBhvr>
                                      <p:to>
                                        <a:schemeClr val="folHlink"/>
                                      </p:to>
                                    </p:animClr>
                                    <p:set>
                                      <p:cBhvr>
                                        <p:cTn id="70" dur="2000" fill="hold"/>
                                        <p:tgtEl>
                                          <p:spTgt spid="13"/>
                                        </p:tgtEl>
                                        <p:attrNameLst>
                                          <p:attrName>fill.type</p:attrName>
                                        </p:attrNameLst>
                                      </p:cBhvr>
                                      <p:to>
                                        <p:strVal val="solid"/>
                                      </p:to>
                                    </p:set>
                                    <p:set>
                                      <p:cBhvr>
                                        <p:cTn id="71" dur="2000" fill="hold"/>
                                        <p:tgtEl>
                                          <p:spTgt spid="13"/>
                                        </p:tgtEl>
                                        <p:attrNameLst>
                                          <p:attrName>fill.on</p:attrName>
                                        </p:attrNameLst>
                                      </p:cBhvr>
                                      <p:to>
                                        <p:strVal val="true"/>
                                      </p:to>
                                    </p:set>
                                  </p:childTnLst>
                                </p:cTn>
                              </p:par>
                            </p:childTnLst>
                          </p:cTn>
                        </p:par>
                        <p:par>
                          <p:cTn id="72" fill="hold">
                            <p:stCondLst>
                              <p:cond delay="2000"/>
                            </p:stCondLst>
                            <p:childTnLst>
                              <p:par>
                                <p:cTn id="73" presetID="10" presetClass="entr" presetSubtype="0" fill="hold" grpId="0" nodeType="after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5" grpId="0" animBg="1"/>
      <p:bldP spid="5" grpId="1" animBg="1"/>
      <p:bldP spid="6" grpId="0" animBg="1"/>
      <p:bldP spid="6" grpId="1" animBg="1"/>
      <p:bldP spid="6" grpId="2" animBg="1"/>
      <p:bldP spid="7" grpId="0" animBg="1"/>
      <p:bldP spid="7" grpId="1" animBg="1"/>
      <p:bldP spid="13" grpId="0" animBg="1"/>
      <p:bldP spid="13" grpId="1" animBg="1"/>
      <p:bldP spid="2" grpId="0"/>
      <p:bldP spid="2" grpId="1"/>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Suspend</a:t>
            </a:r>
            <a:endParaRPr lang="en-US" dirty="0"/>
          </a:p>
        </p:txBody>
      </p:sp>
      <p:sp>
        <p:nvSpPr>
          <p:cNvPr id="3" name="Text Placeholder 2"/>
          <p:cNvSpPr>
            <a:spLocks noGrp="1"/>
          </p:cNvSpPr>
          <p:nvPr>
            <p:ph type="body" sz="quarter" idx="10"/>
          </p:nvPr>
        </p:nvSpPr>
        <p:spPr/>
        <p:txBody>
          <a:bodyPr/>
          <a:lstStyle/>
          <a:p>
            <a:r>
              <a:rPr lang="en-US" smtClean="0"/>
              <a:t>System resources focused on the app that </a:t>
            </a:r>
            <a:br>
              <a:rPr lang="en-US" smtClean="0"/>
            </a:br>
            <a:r>
              <a:rPr lang="en-US" smtClean="0"/>
              <a:t>the user is interacting with in the foreground</a:t>
            </a:r>
          </a:p>
          <a:p>
            <a:r>
              <a:rPr lang="en-US" smtClean="0"/>
              <a:t>Inactive apps have no impact on battery life or responsiveness, they are suspended by the OS</a:t>
            </a:r>
          </a:p>
          <a:p>
            <a:r>
              <a:rPr lang="en-US" smtClean="0"/>
              <a:t>Enables instant switching between apps</a:t>
            </a:r>
            <a:endParaRPr lang="en-US" dirty="0" smtClean="0"/>
          </a:p>
        </p:txBody>
      </p:sp>
      <p:grpSp>
        <p:nvGrpSpPr>
          <p:cNvPr id="13" name="Group 12"/>
          <p:cNvGrpSpPr/>
          <p:nvPr/>
        </p:nvGrpSpPr>
        <p:grpSpPr>
          <a:xfrm>
            <a:off x="9889179" y="4843614"/>
            <a:ext cx="1703867" cy="1703867"/>
            <a:chOff x="2715491" y="4544291"/>
            <a:chExt cx="1704109" cy="1704109"/>
          </a:xfrm>
        </p:grpSpPr>
        <p:sp>
          <p:nvSpPr>
            <p:cNvPr id="5" name="Oval 4"/>
            <p:cNvSpPr/>
            <p:nvPr/>
          </p:nvSpPr>
          <p:spPr bwMode="auto">
            <a:xfrm>
              <a:off x="2715491" y="4544291"/>
              <a:ext cx="1704109" cy="1704109"/>
            </a:xfrm>
            <a:prstGeom prst="ellipse">
              <a:avLst/>
            </a:prstGeom>
            <a:noFill/>
            <a:ln w="1047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chemeClr val="tx1"/>
                    </a:gs>
                    <a:gs pos="100000">
                      <a:schemeClr val="tx1"/>
                    </a:gs>
                  </a:gsLst>
                  <a:lin ang="5400000" scaled="0"/>
                </a:gradFill>
              </a:endParaRPr>
            </a:p>
          </p:txBody>
        </p:sp>
        <p:grpSp>
          <p:nvGrpSpPr>
            <p:cNvPr id="12" name="Group 11"/>
            <p:cNvGrpSpPr/>
            <p:nvPr/>
          </p:nvGrpSpPr>
          <p:grpSpPr>
            <a:xfrm>
              <a:off x="3123305" y="4961996"/>
              <a:ext cx="906405" cy="868696"/>
              <a:chOff x="3123305" y="4961996"/>
              <a:chExt cx="906405" cy="868696"/>
            </a:xfrm>
            <a:solidFill>
              <a:srgbClr val="FFFFFF"/>
            </a:solidFill>
          </p:grpSpPr>
          <p:sp>
            <p:nvSpPr>
              <p:cNvPr id="10" name="Rectangle 9"/>
              <p:cNvSpPr/>
              <p:nvPr/>
            </p:nvSpPr>
            <p:spPr bwMode="auto">
              <a:xfrm>
                <a:off x="3123305" y="4961997"/>
                <a:ext cx="344572" cy="868695"/>
              </a:xfrm>
              <a:prstGeom prst="rect">
                <a:avLst/>
              </a:prstGeom>
              <a:solidFill>
                <a:schemeClr val="tx2"/>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solidFill>
                    <a:srgbClr val="FF0000"/>
                  </a:solidFill>
                </a:endParaRPr>
              </a:p>
            </p:txBody>
          </p:sp>
          <p:sp>
            <p:nvSpPr>
              <p:cNvPr id="11" name="Rectangle 10"/>
              <p:cNvSpPr/>
              <p:nvPr/>
            </p:nvSpPr>
            <p:spPr bwMode="auto">
              <a:xfrm>
                <a:off x="3685136" y="4961996"/>
                <a:ext cx="344574" cy="868695"/>
              </a:xfrm>
              <a:prstGeom prst="rect">
                <a:avLst/>
              </a:prstGeom>
              <a:solidFill>
                <a:schemeClr val="tx2"/>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solidFill>
                    <a:srgbClr val="FF0000"/>
                  </a:solidFill>
                </a:endParaRPr>
              </a:p>
            </p:txBody>
          </p:sp>
        </p:grpSp>
      </p:grpSp>
    </p:spTree>
    <p:extLst>
      <p:ext uri="{BB962C8B-B14F-4D97-AF65-F5344CB8AC3E}">
        <p14:creationId xmlns:p14="http://schemas.microsoft.com/office/powerpoint/2010/main" val="1942529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Termination</a:t>
            </a:r>
            <a:endParaRPr lang="en-US" dirty="0"/>
          </a:p>
        </p:txBody>
      </p:sp>
      <p:sp>
        <p:nvSpPr>
          <p:cNvPr id="4" name="Text Placeholder 3"/>
          <p:cNvSpPr>
            <a:spLocks noGrp="1"/>
          </p:cNvSpPr>
          <p:nvPr>
            <p:ph type="body" sz="quarter" idx="10"/>
          </p:nvPr>
        </p:nvSpPr>
        <p:spPr>
          <a:xfrm>
            <a:off x="519248" y="1447799"/>
            <a:ext cx="11151917" cy="3375283"/>
          </a:xfrm>
        </p:spPr>
        <p:txBody>
          <a:bodyPr/>
          <a:lstStyle/>
          <a:p>
            <a:r>
              <a:rPr lang="en-US" dirty="0" smtClean="0"/>
              <a:t>User explicitly closes the app: soft termination</a:t>
            </a:r>
          </a:p>
          <a:p>
            <a:r>
              <a:rPr lang="en-US" dirty="0" smtClean="0"/>
              <a:t>System needs more memory</a:t>
            </a:r>
          </a:p>
          <a:p>
            <a:r>
              <a:rPr lang="en-US" dirty="0" smtClean="0"/>
              <a:t>User switch occurs (on Windows)</a:t>
            </a:r>
          </a:p>
          <a:p>
            <a:r>
              <a:rPr lang="en-US" dirty="0" smtClean="0"/>
              <a:t>System shutdown</a:t>
            </a:r>
          </a:p>
          <a:p>
            <a:r>
              <a:rPr lang="en-US" dirty="0" smtClean="0"/>
              <a:t>Apps crash</a:t>
            </a:r>
            <a:endParaRPr lang="en-US" dirty="0"/>
          </a:p>
        </p:txBody>
      </p:sp>
      <p:sp>
        <p:nvSpPr>
          <p:cNvPr id="5" name="Rectangle 4"/>
          <p:cNvSpPr/>
          <p:nvPr/>
        </p:nvSpPr>
        <p:spPr>
          <a:xfrm>
            <a:off x="519248" y="4860091"/>
            <a:ext cx="11653523" cy="1473400"/>
          </a:xfrm>
          <a:prstGeom prst="rect">
            <a:avLst/>
          </a:prstGeom>
          <a:solidFill>
            <a:schemeClr val="bg1"/>
          </a:solidFill>
        </p:spPr>
        <p:txBody>
          <a:bodyPr wrap="square">
            <a:spAutoFit/>
          </a:bodyPr>
          <a:lstStyle/>
          <a:p>
            <a:r>
              <a:rPr lang="en-US" sz="4400" dirty="0">
                <a:solidFill>
                  <a:schemeClr val="accent4"/>
                </a:solidFill>
                <a:latin typeface="+mj-lt"/>
              </a:rPr>
              <a:t>Apps do not get notified when they are being terminated</a:t>
            </a:r>
          </a:p>
        </p:txBody>
      </p:sp>
    </p:spTree>
    <p:extLst>
      <p:ext uri="{BB962C8B-B14F-4D97-AF65-F5344CB8AC3E}">
        <p14:creationId xmlns:p14="http://schemas.microsoft.com/office/powerpoint/2010/main" val="2286011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idx="1"/>
          </p:nvPr>
        </p:nvSpPr>
        <p:spPr>
          <a:xfrm>
            <a:off x="413211" y="2057564"/>
            <a:ext cx="5090160" cy="3264483"/>
          </a:xfrm>
        </p:spPr>
        <p:txBody>
          <a:bodyPr/>
          <a:lstStyle/>
          <a:p>
            <a:r>
              <a:rPr lang="en-US" dirty="0" smtClean="0"/>
              <a:t>What are Universal Windows apps</a:t>
            </a:r>
          </a:p>
          <a:p>
            <a:endParaRPr lang="en-US" dirty="0" smtClean="0"/>
          </a:p>
          <a:p>
            <a:r>
              <a:rPr lang="en-US" dirty="0" smtClean="0"/>
              <a:t>Overview of </a:t>
            </a:r>
            <a:r>
              <a:rPr lang="en-US" dirty="0" err="1" smtClean="0"/>
              <a:t>dev</a:t>
            </a:r>
            <a:r>
              <a:rPr lang="en-US" dirty="0" smtClean="0"/>
              <a:t> platform</a:t>
            </a:r>
            <a:endParaRPr lang="en-US" dirty="0"/>
          </a:p>
          <a:p>
            <a:endParaRPr lang="en-US" dirty="0"/>
          </a:p>
          <a:p>
            <a:r>
              <a:rPr lang="en-US" dirty="0" smtClean="0"/>
              <a:t>How to Distribute your apps</a:t>
            </a:r>
            <a:endParaRPr lang="en-US" dirty="0"/>
          </a:p>
        </p:txBody>
      </p:sp>
      <p:sp>
        <p:nvSpPr>
          <p:cNvPr id="6" name="Text Placeholder 5"/>
          <p:cNvSpPr>
            <a:spLocks noGrp="1"/>
          </p:cNvSpPr>
          <p:nvPr>
            <p:ph type="body" idx="10"/>
          </p:nvPr>
        </p:nvSpPr>
        <p:spPr/>
        <p:txBody>
          <a:bodyPr/>
          <a:lstStyle/>
          <a:p>
            <a:endParaRPr lang="en-US"/>
          </a:p>
        </p:txBody>
      </p:sp>
    </p:spTree>
    <p:extLst>
      <p:ext uri="{BB962C8B-B14F-4D97-AF65-F5344CB8AC3E}">
        <p14:creationId xmlns:p14="http://schemas.microsoft.com/office/powerpoint/2010/main" val="176231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Autofit/>
          </a:bodyPr>
          <a:lstStyle/>
          <a:p>
            <a:r>
              <a:rPr lang="en-US" sz="1765" dirty="0">
                <a:solidFill>
                  <a:schemeClr val="accent2"/>
                </a:solidFill>
                <a:highlight>
                  <a:srgbClr val="FFFFFF"/>
                </a:highlight>
                <a:latin typeface="Consolas" panose="020B0609020204030204" pitchFamily="49" charset="0"/>
                <a:cs typeface="Consolas" panose="020B0609020204030204" pitchFamily="49" charset="0"/>
              </a:rPr>
              <a:t>// Register for the Suspending event and call </a:t>
            </a:r>
            <a:r>
              <a:rPr lang="en-US" sz="1765" dirty="0" err="1">
                <a:solidFill>
                  <a:schemeClr val="accent2"/>
                </a:solidFill>
                <a:highlight>
                  <a:srgbClr val="FFFFFF"/>
                </a:highlight>
                <a:latin typeface="Consolas" panose="020B0609020204030204" pitchFamily="49" charset="0"/>
                <a:cs typeface="Consolas" panose="020B0609020204030204" pitchFamily="49" charset="0"/>
              </a:rPr>
              <a:t>On</a:t>
            </a:r>
            <a:r>
              <a:rPr lang="en-US" sz="1765" dirty="0" err="1">
                <a:solidFill>
                  <a:schemeClr val="accent2"/>
                </a:solidFill>
                <a:latin typeface="Consolas" panose="020B0609020204030204" pitchFamily="49" charset="0"/>
                <a:cs typeface="Consolas" panose="020B0609020204030204" pitchFamily="49" charset="0"/>
              </a:rPr>
              <a:t>Suspending</a:t>
            </a:r>
            <a:r>
              <a:rPr lang="en-US" sz="1765" dirty="0">
                <a:solidFill>
                  <a:schemeClr val="accent2"/>
                </a:solidFill>
                <a:latin typeface="Consolas" panose="020B0609020204030204" pitchFamily="49" charset="0"/>
                <a:cs typeface="Consolas" panose="020B0609020204030204" pitchFamily="49" charset="0"/>
              </a:rPr>
              <a:t> </a:t>
            </a:r>
            <a:r>
              <a:rPr lang="en-US" sz="1765" dirty="0">
                <a:solidFill>
                  <a:schemeClr val="accent2"/>
                </a:solidFill>
                <a:highlight>
                  <a:srgbClr val="FFFFFF"/>
                </a:highlight>
                <a:latin typeface="Consolas" panose="020B0609020204030204" pitchFamily="49" charset="0"/>
                <a:cs typeface="Consolas" panose="020B0609020204030204" pitchFamily="49" charset="0"/>
              </a:rPr>
              <a:t>when </a:t>
            </a:r>
            <a:r>
              <a:rPr lang="en-US" sz="1765" dirty="0" smtClean="0">
                <a:solidFill>
                  <a:schemeClr val="accent2"/>
                </a:solidFill>
                <a:highlight>
                  <a:srgbClr val="FFFFFF"/>
                </a:highlight>
                <a:latin typeface="Consolas" panose="020B0609020204030204" pitchFamily="49" charset="0"/>
                <a:cs typeface="Consolas" panose="020B0609020204030204" pitchFamily="49" charset="0"/>
              </a:rPr>
              <a:t>received</a:t>
            </a:r>
            <a:br>
              <a:rPr lang="en-US" sz="1765" dirty="0" smtClean="0">
                <a:solidFill>
                  <a:schemeClr val="accent2"/>
                </a:solidFill>
                <a:highlight>
                  <a:srgbClr val="FFFFFF"/>
                </a:highlight>
                <a:latin typeface="Consolas" panose="020B0609020204030204" pitchFamily="49" charset="0"/>
                <a:cs typeface="Consolas" panose="020B0609020204030204" pitchFamily="49" charset="0"/>
              </a:rPr>
            </a:br>
            <a:r>
              <a:rPr lang="en-US" sz="1765" dirty="0" err="1" smtClean="0">
                <a:latin typeface="Consolas" panose="020B0609020204030204" pitchFamily="49" charset="0"/>
                <a:cs typeface="Consolas" panose="020B0609020204030204" pitchFamily="49" charset="0"/>
              </a:rPr>
              <a:t>App.Current.Suspending</a:t>
            </a:r>
            <a:r>
              <a:rPr lang="en-US" sz="1765" dirty="0" smtClean="0">
                <a:latin typeface="Consolas" panose="020B0609020204030204" pitchFamily="49" charset="0"/>
                <a:cs typeface="Consolas" panose="020B0609020204030204" pitchFamily="49" charset="0"/>
              </a:rPr>
              <a:t> </a:t>
            </a: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OnSuspending</a:t>
            </a:r>
            <a:r>
              <a:rPr lang="en-US" sz="1765" dirty="0">
                <a:latin typeface="Consolas" panose="020B0609020204030204" pitchFamily="49" charset="0"/>
                <a:cs typeface="Consolas" panose="020B0609020204030204" pitchFamily="49" charset="0"/>
              </a:rPr>
              <a:t>;</a:t>
            </a:r>
          </a:p>
          <a:p>
            <a:r>
              <a:rPr lang="en-US" sz="1765" dirty="0" smtClean="0">
                <a:solidFill>
                  <a:schemeClr val="accent2"/>
                </a:solidFill>
                <a:highlight>
                  <a:srgbClr val="FFFFFF"/>
                </a:highlight>
                <a:latin typeface="Consolas" panose="020B0609020204030204" pitchFamily="49" charset="0"/>
                <a:cs typeface="Consolas" panose="020B0609020204030204" pitchFamily="49" charset="0"/>
              </a:rPr>
              <a:t>// </a:t>
            </a:r>
            <a:r>
              <a:rPr lang="en-US" sz="1765" dirty="0">
                <a:solidFill>
                  <a:schemeClr val="accent2"/>
                </a:solidFill>
                <a:highlight>
                  <a:srgbClr val="FFFFFF"/>
                </a:highlight>
                <a:latin typeface="Consolas" panose="020B0609020204030204" pitchFamily="49" charset="0"/>
                <a:cs typeface="Consolas" panose="020B0609020204030204" pitchFamily="49" charset="0"/>
              </a:rPr>
              <a:t>Handle the suspending event and save the current user session using </a:t>
            </a:r>
            <a:r>
              <a:rPr lang="en-US" sz="1765" dirty="0" err="1">
                <a:solidFill>
                  <a:schemeClr val="accent2"/>
                </a:solidFill>
                <a:highlight>
                  <a:srgbClr val="FFFFFF"/>
                </a:highlight>
                <a:latin typeface="Consolas" panose="020B0609020204030204" pitchFamily="49" charset="0"/>
                <a:cs typeface="Consolas" panose="020B0609020204030204" pitchFamily="49" charset="0"/>
              </a:rPr>
              <a:t>WinJS</a:t>
            </a:r>
            <a:r>
              <a:rPr lang="en-US" sz="1765" dirty="0">
                <a:solidFill>
                  <a:schemeClr val="accent2"/>
                </a:solidFill>
                <a:highlight>
                  <a:srgbClr val="FFFFFF"/>
                </a:highlight>
                <a:latin typeface="Consolas" panose="020B0609020204030204" pitchFamily="49" charset="0"/>
                <a:cs typeface="Consolas" panose="020B0609020204030204" pitchFamily="49" charset="0"/>
              </a:rPr>
              <a:t> </a:t>
            </a:r>
            <a:r>
              <a:rPr lang="en-US" sz="1765" dirty="0" err="1" smtClean="0">
                <a:solidFill>
                  <a:schemeClr val="accent2"/>
                </a:solidFill>
                <a:highlight>
                  <a:srgbClr val="FFFFFF"/>
                </a:highlight>
                <a:latin typeface="Consolas" panose="020B0609020204030204" pitchFamily="49" charset="0"/>
                <a:cs typeface="Consolas" panose="020B0609020204030204" pitchFamily="49" charset="0"/>
              </a:rPr>
              <a:t>sessionState</a:t>
            </a:r>
            <a:r>
              <a:rPr lang="en-US" sz="1765" dirty="0" smtClean="0">
                <a:solidFill>
                  <a:schemeClr val="accent2"/>
                </a:solidFill>
                <a:highlight>
                  <a:srgbClr val="FFFFFF"/>
                </a:highlight>
                <a:latin typeface="Consolas" panose="020B0609020204030204" pitchFamily="49" charset="0"/>
                <a:cs typeface="Consolas" panose="020B0609020204030204" pitchFamily="49" charset="0"/>
              </a:rPr>
              <a:t/>
            </a:r>
            <a:br>
              <a:rPr lang="en-US" sz="1765" dirty="0" smtClean="0">
                <a:solidFill>
                  <a:schemeClr val="accent2"/>
                </a:solidFill>
                <a:highlight>
                  <a:srgbClr val="FFFFFF"/>
                </a:highlight>
                <a:latin typeface="Consolas" panose="020B0609020204030204" pitchFamily="49" charset="0"/>
                <a:cs typeface="Consolas" panose="020B0609020204030204" pitchFamily="49" charset="0"/>
              </a:rPr>
            </a:br>
            <a:r>
              <a:rPr lang="en-US" sz="1765" dirty="0" smtClean="0">
                <a:solidFill>
                  <a:schemeClr val="tx2">
                    <a:lumMod val="60000"/>
                    <a:lumOff val="40000"/>
                  </a:schemeClr>
                </a:solidFill>
                <a:latin typeface="Consolas" panose="020B0609020204030204" pitchFamily="49" charset="0"/>
                <a:cs typeface="Consolas" panose="020B0609020204030204" pitchFamily="49" charset="0"/>
              </a:rPr>
              <a:t>void</a:t>
            </a:r>
            <a:r>
              <a:rPr lang="en-US" sz="1765" dirty="0" smtClean="0">
                <a:latin typeface="Consolas" panose="020B0609020204030204" pitchFamily="49" charset="0"/>
                <a:cs typeface="Consolas" panose="020B0609020204030204" pitchFamily="49" charset="0"/>
              </a:rPr>
              <a:t> </a:t>
            </a:r>
            <a:r>
              <a:rPr lang="en-US" sz="1765" dirty="0" err="1">
                <a:solidFill>
                  <a:srgbClr val="000000"/>
                </a:solidFill>
                <a:latin typeface="Consolas" panose="020B0609020204030204" pitchFamily="49" charset="0"/>
                <a:cs typeface="Consolas" panose="020B0609020204030204" pitchFamily="49" charset="0"/>
              </a:rPr>
              <a:t>OnSuspending</a:t>
            </a:r>
            <a:r>
              <a:rPr lang="en-US" sz="1765" dirty="0">
                <a:solidFill>
                  <a:srgbClr val="000000"/>
                </a:solidFill>
                <a:latin typeface="Consolas" panose="020B0609020204030204" pitchFamily="49" charset="0"/>
                <a:cs typeface="Consolas" panose="020B0609020204030204" pitchFamily="49" charset="0"/>
              </a:rPr>
              <a:t>(</a:t>
            </a:r>
            <a:r>
              <a:rPr lang="en-US" sz="1765" dirty="0">
                <a:solidFill>
                  <a:schemeClr val="tx2">
                    <a:lumMod val="60000"/>
                    <a:lumOff val="40000"/>
                  </a:schemeClr>
                </a:solidFill>
                <a:latin typeface="Consolas" panose="020B0609020204030204" pitchFamily="49" charset="0"/>
                <a:cs typeface="Consolas" panose="020B0609020204030204" pitchFamily="49" charset="0"/>
              </a:rPr>
              <a:t>object</a:t>
            </a:r>
            <a:r>
              <a:rPr lang="en-US" sz="1765" dirty="0">
                <a:latin typeface="Consolas" panose="020B0609020204030204" pitchFamily="49" charset="0"/>
                <a:cs typeface="Consolas" panose="020B0609020204030204" pitchFamily="49" charset="0"/>
              </a:rPr>
              <a:t> sender, </a:t>
            </a:r>
            <a:r>
              <a:rPr lang="en-US" sz="1765" dirty="0" err="1">
                <a:latin typeface="Consolas" panose="020B0609020204030204" pitchFamily="49" charset="0"/>
                <a:cs typeface="Consolas" panose="020B0609020204030204" pitchFamily="49" charset="0"/>
              </a:rPr>
              <a:t>Windows.ApplicationModel.SuspendingEventArgs</a:t>
            </a:r>
            <a:r>
              <a:rPr lang="en-US" sz="1765" dirty="0">
                <a:latin typeface="Consolas" panose="020B0609020204030204" pitchFamily="49" charset="0"/>
                <a:cs typeface="Consolas" panose="020B0609020204030204" pitchFamily="49" charset="0"/>
              </a:rPr>
              <a:t> e</a:t>
            </a:r>
            <a:r>
              <a:rPr lang="en-US" sz="1765" dirty="0" smtClean="0">
                <a:latin typeface="Consolas" panose="020B0609020204030204" pitchFamily="49" charset="0"/>
                <a:cs typeface="Consolas" panose="020B0609020204030204" pitchFamily="49" charset="0"/>
              </a:rPr>
              <a:t>)</a:t>
            </a:r>
            <a:br>
              <a:rPr lang="en-US" sz="1765" dirty="0" smtClean="0">
                <a:latin typeface="Consolas" panose="020B0609020204030204" pitchFamily="49" charset="0"/>
                <a:cs typeface="Consolas" panose="020B0609020204030204" pitchFamily="49" charset="0"/>
              </a:rPr>
            </a:br>
            <a:r>
              <a:rPr lang="en-US" sz="1765" dirty="0" smtClean="0">
                <a:solidFill>
                  <a:schemeClr val="bg2">
                    <a:lumMod val="10000"/>
                  </a:schemeClr>
                </a:solidFill>
                <a:latin typeface="Consolas" panose="020B0609020204030204" pitchFamily="49" charset="0"/>
                <a:cs typeface="Consolas" panose="020B0609020204030204" pitchFamily="49" charset="0"/>
              </a:rPr>
              <a:t>{</a:t>
            </a:r>
            <a:br>
              <a:rPr lang="en-US" sz="1765" dirty="0" smtClean="0">
                <a:solidFill>
                  <a:schemeClr val="bg2">
                    <a:lumMod val="10000"/>
                  </a:schemeClr>
                </a:solidFill>
                <a:latin typeface="Consolas" panose="020B0609020204030204" pitchFamily="49" charset="0"/>
                <a:cs typeface="Consolas" panose="020B0609020204030204" pitchFamily="49" charset="0"/>
              </a:rPr>
            </a:br>
            <a:r>
              <a:rPr lang="en-US" sz="1765" dirty="0" smtClean="0">
                <a:solidFill>
                  <a:schemeClr val="accent2"/>
                </a:solidFill>
                <a:highlight>
                  <a:srgbClr val="FFFFFF"/>
                </a:highlight>
                <a:latin typeface="Consolas" panose="020B0609020204030204" pitchFamily="49" charset="0"/>
                <a:cs typeface="Consolas" panose="020B0609020204030204" pitchFamily="49" charset="0"/>
              </a:rPr>
              <a:t>    </a:t>
            </a:r>
            <a:r>
              <a:rPr lang="en-US" sz="1765" dirty="0">
                <a:solidFill>
                  <a:schemeClr val="accent2"/>
                </a:solidFill>
                <a:highlight>
                  <a:srgbClr val="FFFFFF"/>
                </a:highlight>
                <a:latin typeface="Consolas" panose="020B0609020204030204" pitchFamily="49" charset="0"/>
                <a:cs typeface="Consolas" panose="020B0609020204030204" pitchFamily="49" charset="0"/>
              </a:rPr>
              <a:t>// We are getting suspended    </a:t>
            </a:r>
            <a:r>
              <a:rPr lang="en-US" sz="1765" dirty="0" smtClean="0">
                <a:solidFill>
                  <a:schemeClr val="accent2"/>
                </a:solidFill>
                <a:highlight>
                  <a:srgbClr val="FFFFFF"/>
                </a:highlight>
                <a:latin typeface="Consolas" panose="020B0609020204030204" pitchFamily="49" charset="0"/>
                <a:cs typeface="Consolas" panose="020B0609020204030204" pitchFamily="49" charset="0"/>
              </a:rPr>
              <a:t/>
            </a:r>
            <a:br>
              <a:rPr lang="en-US" sz="1765" dirty="0" smtClean="0">
                <a:solidFill>
                  <a:schemeClr val="accent2"/>
                </a:solidFill>
                <a:highlight>
                  <a:srgbClr val="FFFFFF"/>
                </a:highlight>
                <a:latin typeface="Consolas" panose="020B0609020204030204" pitchFamily="49" charset="0"/>
                <a:cs typeface="Consolas" panose="020B0609020204030204" pitchFamily="49" charset="0"/>
              </a:rPr>
            </a:br>
            <a:r>
              <a:rPr lang="en-US" sz="1765" dirty="0" smtClean="0">
                <a:solidFill>
                  <a:srgbClr val="000000"/>
                </a:solidFill>
                <a:highlight>
                  <a:srgbClr val="FFFFFF"/>
                </a:highlight>
                <a:latin typeface="Consolas" panose="020B0609020204030204" pitchFamily="49" charset="0"/>
                <a:cs typeface="Consolas" panose="020B0609020204030204" pitchFamily="49" charset="0"/>
              </a:rPr>
              <a:t>}</a:t>
            </a:r>
            <a:endParaRPr lang="en-US" sz="1765" dirty="0">
              <a:solidFill>
                <a:srgbClr val="000000"/>
              </a:solidFill>
              <a:highlight>
                <a:srgbClr val="FFFFFF"/>
              </a:highlight>
              <a:latin typeface="Consolas" panose="020B0609020204030204" pitchFamily="49" charset="0"/>
              <a:cs typeface="Consolas" panose="020B0609020204030204" pitchFamily="49" charset="0"/>
            </a:endParaRPr>
          </a:p>
          <a:p>
            <a:r>
              <a:rPr lang="en-US" sz="1765" dirty="0" smtClean="0">
                <a:solidFill>
                  <a:schemeClr val="accent2"/>
                </a:solidFill>
                <a:highlight>
                  <a:srgbClr val="FFFFFF"/>
                </a:highlight>
                <a:latin typeface="Consolas" panose="020B0609020204030204" pitchFamily="49" charset="0"/>
                <a:cs typeface="Consolas" panose="020B0609020204030204" pitchFamily="49" charset="0"/>
              </a:rPr>
              <a:t>// </a:t>
            </a:r>
            <a:r>
              <a:rPr lang="en-US" sz="1765" dirty="0">
                <a:solidFill>
                  <a:schemeClr val="accent2"/>
                </a:solidFill>
                <a:highlight>
                  <a:srgbClr val="FFFFFF"/>
                </a:highlight>
                <a:latin typeface="Consolas" panose="020B0609020204030204" pitchFamily="49" charset="0"/>
                <a:cs typeface="Consolas" panose="020B0609020204030204" pitchFamily="49" charset="0"/>
              </a:rPr>
              <a:t>Register for the Resuming event and call </a:t>
            </a:r>
            <a:r>
              <a:rPr lang="en-US" sz="1765" dirty="0" err="1">
                <a:solidFill>
                  <a:schemeClr val="accent2"/>
                </a:solidFill>
                <a:highlight>
                  <a:srgbClr val="FFFFFF"/>
                </a:highlight>
                <a:latin typeface="Consolas" panose="020B0609020204030204" pitchFamily="49" charset="0"/>
                <a:cs typeface="Consolas" panose="020B0609020204030204" pitchFamily="49" charset="0"/>
              </a:rPr>
              <a:t>OnResuming</a:t>
            </a:r>
            <a:r>
              <a:rPr lang="en-US" sz="1765" dirty="0">
                <a:solidFill>
                  <a:schemeClr val="accent2"/>
                </a:solidFill>
                <a:highlight>
                  <a:srgbClr val="FFFFFF"/>
                </a:highlight>
                <a:latin typeface="Consolas" panose="020B0609020204030204" pitchFamily="49" charset="0"/>
                <a:cs typeface="Consolas" panose="020B0609020204030204" pitchFamily="49" charset="0"/>
              </a:rPr>
              <a:t> when </a:t>
            </a:r>
            <a:r>
              <a:rPr lang="en-US" sz="1765" dirty="0" smtClean="0">
                <a:solidFill>
                  <a:schemeClr val="accent2"/>
                </a:solidFill>
                <a:highlight>
                  <a:srgbClr val="FFFFFF"/>
                </a:highlight>
                <a:latin typeface="Consolas" panose="020B0609020204030204" pitchFamily="49" charset="0"/>
                <a:cs typeface="Consolas" panose="020B0609020204030204" pitchFamily="49" charset="0"/>
              </a:rPr>
              <a:t>received</a:t>
            </a:r>
            <a:br>
              <a:rPr lang="en-US" sz="1765" dirty="0" smtClean="0">
                <a:solidFill>
                  <a:schemeClr val="accent2"/>
                </a:solidFill>
                <a:highlight>
                  <a:srgbClr val="FFFFFF"/>
                </a:highlight>
                <a:latin typeface="Consolas" panose="020B0609020204030204" pitchFamily="49" charset="0"/>
                <a:cs typeface="Consolas" panose="020B0609020204030204" pitchFamily="49" charset="0"/>
              </a:rPr>
            </a:br>
            <a:r>
              <a:rPr lang="en-US" sz="1765" dirty="0" err="1" smtClean="0">
                <a:latin typeface="Consolas" panose="020B0609020204030204" pitchFamily="49" charset="0"/>
                <a:cs typeface="Consolas" panose="020B0609020204030204" pitchFamily="49" charset="0"/>
              </a:rPr>
              <a:t>App.Current.Resuming</a:t>
            </a:r>
            <a:r>
              <a:rPr lang="en-US" sz="1765" dirty="0" smtClean="0">
                <a:latin typeface="Consolas" panose="020B0609020204030204" pitchFamily="49" charset="0"/>
                <a:cs typeface="Consolas" panose="020B0609020204030204" pitchFamily="49" charset="0"/>
              </a:rPr>
              <a:t> </a:t>
            </a: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OnResuming</a:t>
            </a:r>
            <a:r>
              <a:rPr lang="en-US" sz="1765" dirty="0">
                <a:latin typeface="Consolas" panose="020B0609020204030204" pitchFamily="49" charset="0"/>
                <a:cs typeface="Consolas" panose="020B0609020204030204" pitchFamily="49" charset="0"/>
              </a:rPr>
              <a:t>;</a:t>
            </a:r>
          </a:p>
          <a:p>
            <a:r>
              <a:rPr lang="en-US" sz="1765" dirty="0" smtClean="0">
                <a:solidFill>
                  <a:schemeClr val="tx2">
                    <a:lumMod val="60000"/>
                    <a:lumOff val="40000"/>
                  </a:schemeClr>
                </a:solidFill>
                <a:latin typeface="Consolas" panose="020B0609020204030204" pitchFamily="49" charset="0"/>
                <a:cs typeface="Consolas" panose="020B0609020204030204" pitchFamily="49" charset="0"/>
              </a:rPr>
              <a:t>void</a:t>
            </a:r>
            <a:r>
              <a:rPr lang="en-US" sz="1765" dirty="0" smtClean="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OnResuming</a:t>
            </a:r>
            <a:r>
              <a:rPr lang="en-US" sz="1765" dirty="0">
                <a:latin typeface="Consolas" panose="020B0609020204030204" pitchFamily="49" charset="0"/>
                <a:cs typeface="Consolas" panose="020B0609020204030204" pitchFamily="49" charset="0"/>
              </a:rPr>
              <a:t>(</a:t>
            </a:r>
            <a:r>
              <a:rPr lang="en-US" sz="1765" dirty="0">
                <a:solidFill>
                  <a:schemeClr val="tx2">
                    <a:lumMod val="60000"/>
                    <a:lumOff val="40000"/>
                  </a:schemeClr>
                </a:solidFill>
                <a:latin typeface="Consolas" panose="020B0609020204030204" pitchFamily="49" charset="0"/>
                <a:cs typeface="Consolas" panose="020B0609020204030204" pitchFamily="49" charset="0"/>
              </a:rPr>
              <a:t>object</a:t>
            </a:r>
            <a:r>
              <a:rPr lang="en-US" sz="1765" dirty="0">
                <a:latin typeface="Consolas" panose="020B0609020204030204" pitchFamily="49" charset="0"/>
                <a:cs typeface="Consolas" panose="020B0609020204030204" pitchFamily="49" charset="0"/>
              </a:rPr>
              <a:t> sender, </a:t>
            </a:r>
            <a:r>
              <a:rPr lang="en-US" sz="1765" dirty="0">
                <a:solidFill>
                  <a:schemeClr val="tx2">
                    <a:lumMod val="60000"/>
                    <a:lumOff val="40000"/>
                  </a:schemeClr>
                </a:solidFill>
                <a:latin typeface="Consolas" panose="020B0609020204030204" pitchFamily="49" charset="0"/>
                <a:cs typeface="Consolas" panose="020B0609020204030204" pitchFamily="49" charset="0"/>
              </a:rPr>
              <a:t>object</a:t>
            </a:r>
            <a:r>
              <a:rPr lang="en-US" sz="1765" dirty="0">
                <a:latin typeface="Consolas" panose="020B0609020204030204" pitchFamily="49" charset="0"/>
                <a:cs typeface="Consolas" panose="020B0609020204030204" pitchFamily="49" charset="0"/>
              </a:rPr>
              <a:t> e</a:t>
            </a:r>
            <a:r>
              <a:rPr lang="en-US" sz="1765" dirty="0" smtClean="0">
                <a:latin typeface="Consolas" panose="020B0609020204030204" pitchFamily="49" charset="0"/>
                <a:cs typeface="Consolas" panose="020B0609020204030204" pitchFamily="49" charset="0"/>
              </a:rPr>
              <a:t>)</a:t>
            </a:r>
            <a:br>
              <a:rPr lang="en-US" sz="1765" dirty="0" smtClean="0">
                <a:latin typeface="Consolas" panose="020B0609020204030204" pitchFamily="49" charset="0"/>
                <a:cs typeface="Consolas" panose="020B0609020204030204" pitchFamily="49" charset="0"/>
              </a:rPr>
            </a:br>
            <a:r>
              <a:rPr lang="en-US" sz="1765" dirty="0" smtClean="0">
                <a:solidFill>
                  <a:schemeClr val="bg2">
                    <a:lumMod val="10000"/>
                  </a:schemeClr>
                </a:solidFill>
                <a:highlight>
                  <a:srgbClr val="FFFFFF"/>
                </a:highlight>
                <a:latin typeface="Consolas" panose="020B0609020204030204" pitchFamily="49" charset="0"/>
                <a:cs typeface="Consolas" panose="020B0609020204030204" pitchFamily="49" charset="0"/>
              </a:rPr>
              <a:t>{</a:t>
            </a:r>
            <a:br>
              <a:rPr lang="en-US" sz="1765" dirty="0" smtClean="0">
                <a:solidFill>
                  <a:schemeClr val="bg2">
                    <a:lumMod val="10000"/>
                  </a:schemeClr>
                </a:solidFill>
                <a:highlight>
                  <a:srgbClr val="FFFFFF"/>
                </a:highlight>
                <a:latin typeface="Consolas" panose="020B0609020204030204" pitchFamily="49" charset="0"/>
                <a:cs typeface="Consolas" panose="020B0609020204030204" pitchFamily="49" charset="0"/>
              </a:rPr>
            </a:br>
            <a:r>
              <a:rPr lang="en-US" sz="1765" dirty="0" smtClean="0">
                <a:solidFill>
                  <a:schemeClr val="accent2"/>
                </a:solidFill>
                <a:highlight>
                  <a:srgbClr val="FFFFFF"/>
                </a:highlight>
                <a:latin typeface="Consolas" panose="020B0609020204030204" pitchFamily="49" charset="0"/>
                <a:cs typeface="Consolas" panose="020B0609020204030204" pitchFamily="49" charset="0"/>
              </a:rPr>
              <a:t>    </a:t>
            </a:r>
            <a:r>
              <a:rPr lang="en-US" sz="1765" dirty="0">
                <a:solidFill>
                  <a:schemeClr val="accent2"/>
                </a:solidFill>
                <a:highlight>
                  <a:srgbClr val="FFFFFF"/>
                </a:highlight>
                <a:latin typeface="Consolas" panose="020B0609020204030204" pitchFamily="49" charset="0"/>
                <a:cs typeface="Consolas" panose="020B0609020204030204" pitchFamily="49" charset="0"/>
              </a:rPr>
              <a:t>// We are getting resumed, in general do </a:t>
            </a:r>
            <a:r>
              <a:rPr lang="en-US" sz="1765" dirty="0" smtClean="0">
                <a:solidFill>
                  <a:schemeClr val="accent2"/>
                </a:solidFill>
                <a:highlight>
                  <a:srgbClr val="FFFFFF"/>
                </a:highlight>
                <a:latin typeface="Consolas" panose="020B0609020204030204" pitchFamily="49" charset="0"/>
                <a:cs typeface="Consolas" panose="020B0609020204030204" pitchFamily="49" charset="0"/>
              </a:rPr>
              <a:t>nothing</a:t>
            </a:r>
            <a:br>
              <a:rPr lang="en-US" sz="1765" dirty="0" smtClean="0">
                <a:solidFill>
                  <a:schemeClr val="accent2"/>
                </a:solidFill>
                <a:highlight>
                  <a:srgbClr val="FFFFFF"/>
                </a:highlight>
                <a:latin typeface="Consolas" panose="020B0609020204030204" pitchFamily="49" charset="0"/>
                <a:cs typeface="Consolas" panose="020B0609020204030204" pitchFamily="49" charset="0"/>
              </a:rPr>
            </a:br>
            <a:r>
              <a:rPr lang="en-US" sz="1765" dirty="0" smtClean="0">
                <a:solidFill>
                  <a:schemeClr val="bg2">
                    <a:lumMod val="10000"/>
                  </a:schemeClr>
                </a:solidFill>
                <a:highlight>
                  <a:srgbClr val="FFFFFF"/>
                </a:highlight>
                <a:latin typeface="Consolas" panose="020B0609020204030204" pitchFamily="49" charset="0"/>
                <a:cs typeface="Consolas" panose="020B0609020204030204" pitchFamily="49" charset="0"/>
              </a:rPr>
              <a:t>}</a:t>
            </a:r>
            <a:endParaRPr lang="en-US" sz="1765" dirty="0">
              <a:solidFill>
                <a:schemeClr val="bg2">
                  <a:lumMod val="10000"/>
                </a:schemeClr>
              </a:solidFill>
              <a:highlight>
                <a:srgbClr val="FFFFFF"/>
              </a:highlight>
              <a:latin typeface="Consolas" panose="020B0609020204030204" pitchFamily="49" charset="0"/>
              <a:cs typeface="Consolas" panose="020B0609020204030204" pitchFamily="49" charset="0"/>
            </a:endParaRPr>
          </a:p>
        </p:txBody>
      </p:sp>
      <p:sp>
        <p:nvSpPr>
          <p:cNvPr id="4" name="Title 3"/>
          <p:cNvSpPr>
            <a:spLocks noGrp="1"/>
          </p:cNvSpPr>
          <p:nvPr>
            <p:ph type="title"/>
          </p:nvPr>
        </p:nvSpPr>
        <p:spPr/>
        <p:txBody>
          <a:bodyPr>
            <a:noAutofit/>
          </a:bodyPr>
          <a:lstStyle/>
          <a:p>
            <a:r>
              <a:rPr lang="en-US" sz="4400" dirty="0" smtClean="0"/>
              <a:t>Registering for Suspend and Resume is easy</a:t>
            </a:r>
            <a:endParaRPr lang="en-US" sz="4400" dirty="0"/>
          </a:p>
        </p:txBody>
      </p:sp>
    </p:spTree>
    <p:extLst>
      <p:ext uri="{BB962C8B-B14F-4D97-AF65-F5344CB8AC3E}">
        <p14:creationId xmlns:p14="http://schemas.microsoft.com/office/powerpoint/2010/main" val="2906472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492" y="229055"/>
            <a:ext cx="11596820" cy="1421928"/>
          </a:xfrm>
        </p:spPr>
        <p:txBody>
          <a:bodyPr/>
          <a:lstStyle/>
          <a:p>
            <a:r>
              <a:rPr lang="en-US" sz="4800" dirty="0"/>
              <a:t>Best Practices for saving and restoring state</a:t>
            </a:r>
          </a:p>
        </p:txBody>
      </p:sp>
      <p:graphicFrame>
        <p:nvGraphicFramePr>
          <p:cNvPr id="4" name="Table 3"/>
          <p:cNvGraphicFramePr>
            <a:graphicFrameLocks noGrp="1"/>
          </p:cNvGraphicFramePr>
          <p:nvPr>
            <p:extLst/>
          </p:nvPr>
        </p:nvGraphicFramePr>
        <p:xfrm>
          <a:off x="972278" y="1456887"/>
          <a:ext cx="10241097" cy="4723730"/>
        </p:xfrm>
        <a:graphic>
          <a:graphicData uri="http://schemas.openxmlformats.org/drawingml/2006/table">
            <a:tbl>
              <a:tblPr firstRow="1" bandRow="1">
                <a:tableStyleId>{F5AB1C69-6EDB-4FF4-983F-18BD219EF322}</a:tableStyleId>
              </a:tblPr>
              <a:tblGrid>
                <a:gridCol w="4334753"/>
                <a:gridCol w="5906344"/>
              </a:tblGrid>
              <a:tr h="710649">
                <a:tc>
                  <a:txBody>
                    <a:bodyPr/>
                    <a:lstStyle/>
                    <a:p>
                      <a:r>
                        <a:rPr lang="en-US" sz="2800" dirty="0" smtClean="0"/>
                        <a:t>Scenario</a:t>
                      </a:r>
                      <a:endParaRPr lang="en-US" sz="2800" dirty="0"/>
                    </a:p>
                  </a:txBody>
                  <a:tcPr marL="182854" marR="182854" marT="45713" marB="45713" anchor="ctr"/>
                </a:tc>
                <a:tc>
                  <a:txBody>
                    <a:bodyPr/>
                    <a:lstStyle/>
                    <a:p>
                      <a:r>
                        <a:rPr lang="en-US" sz="2800" dirty="0" smtClean="0"/>
                        <a:t>You should….</a:t>
                      </a:r>
                      <a:endParaRPr lang="en-US" sz="2800" dirty="0"/>
                    </a:p>
                  </a:txBody>
                  <a:tcPr marL="182854" marR="182854" marT="45713" marB="45713" anchor="ctr"/>
                </a:tc>
              </a:tr>
              <a:tr h="627044">
                <a:tc>
                  <a:txBody>
                    <a:bodyPr/>
                    <a:lstStyle/>
                    <a:p>
                      <a:r>
                        <a:rPr lang="en-US" sz="2400" dirty="0" smtClean="0"/>
                        <a:t>User is using your App</a:t>
                      </a:r>
                      <a:endParaRPr lang="en-US" sz="2400" dirty="0">
                        <a:solidFill>
                          <a:schemeClr val="bg1">
                            <a:lumMod val="75000"/>
                            <a:lumOff val="25000"/>
                            <a:alpha val="99000"/>
                          </a:schemeClr>
                        </a:solidFill>
                      </a:endParaRPr>
                    </a:p>
                  </a:txBody>
                  <a:tcPr marL="182854" marR="182854" marT="45713" marB="45713" anchor="ctr"/>
                </a:tc>
                <a:tc>
                  <a:txBody>
                    <a:bodyPr/>
                    <a:lstStyle/>
                    <a:p>
                      <a:pPr marL="0" indent="0">
                        <a:buFont typeface="Arial" pitchFamily="34" charset="0"/>
                        <a:buNone/>
                      </a:pPr>
                      <a:r>
                        <a:rPr lang="en-US" sz="2400" dirty="0" smtClean="0"/>
                        <a:t>Save user data incrementally</a:t>
                      </a:r>
                      <a:endParaRPr lang="en-US" sz="2400" dirty="0">
                        <a:solidFill>
                          <a:schemeClr val="bg1">
                            <a:lumMod val="75000"/>
                            <a:lumOff val="25000"/>
                            <a:alpha val="99000"/>
                          </a:schemeClr>
                        </a:solidFill>
                      </a:endParaRPr>
                    </a:p>
                  </a:txBody>
                  <a:tcPr marL="182854" marR="182854" marT="45713" marB="45713" anchor="ctr"/>
                </a:tc>
              </a:tr>
              <a:tr h="112867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dirty="0" smtClean="0"/>
                        <a:t>App switched away </a:t>
                      </a:r>
                      <a:br>
                        <a:rPr lang="en-US" sz="2400" dirty="0" smtClean="0"/>
                      </a:br>
                      <a:r>
                        <a:rPr lang="en-US" sz="2400" dirty="0" smtClean="0"/>
                        <a:t>from (Suspending)</a:t>
                      </a:r>
                      <a:endParaRPr lang="en-US" sz="2400" dirty="0" smtClean="0">
                        <a:solidFill>
                          <a:schemeClr val="bg1">
                            <a:lumMod val="75000"/>
                            <a:lumOff val="25000"/>
                            <a:alpha val="99000"/>
                          </a:schemeClr>
                        </a:solidFill>
                      </a:endParaRPr>
                    </a:p>
                  </a:txBody>
                  <a:tcPr marL="182854" marR="182854" marT="45713" marB="45713" anchor="ctr"/>
                </a:tc>
                <a:tc>
                  <a:txBody>
                    <a:bodyPr/>
                    <a:lstStyle/>
                    <a:p>
                      <a:pPr marL="0" indent="0">
                        <a:buFont typeface="Arial" pitchFamily="34" charset="0"/>
                        <a:buNone/>
                      </a:pPr>
                      <a:r>
                        <a:rPr lang="en-US" sz="2400" dirty="0" smtClean="0"/>
                        <a:t>Save where</a:t>
                      </a:r>
                      <a:r>
                        <a:rPr lang="en-US" sz="2400" baseline="0" dirty="0" smtClean="0"/>
                        <a:t> the user is – what </a:t>
                      </a:r>
                      <a:br>
                        <a:rPr lang="en-US" sz="2400" baseline="0" dirty="0" smtClean="0"/>
                      </a:br>
                      <a:r>
                        <a:rPr lang="en-US" sz="2400" baseline="0" dirty="0" smtClean="0"/>
                        <a:t>screen they are on, for example</a:t>
                      </a:r>
                      <a:endParaRPr lang="en-US" sz="2400" baseline="0" dirty="0" smtClean="0">
                        <a:solidFill>
                          <a:schemeClr val="bg1">
                            <a:lumMod val="75000"/>
                            <a:lumOff val="25000"/>
                            <a:alpha val="99000"/>
                          </a:schemeClr>
                        </a:solidFill>
                      </a:endParaRPr>
                    </a:p>
                  </a:txBody>
                  <a:tcPr marL="182854" marR="182854" marT="45713" marB="45713" anchor="ctr"/>
                </a:tc>
              </a:tr>
              <a:tr h="112867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u="none" dirty="0" smtClean="0"/>
                        <a:t>Not running</a:t>
                      </a:r>
                      <a:r>
                        <a:rPr lang="en-US" sz="2400" u="none" baseline="0" dirty="0" smtClean="0"/>
                        <a:t> </a:t>
                      </a:r>
                      <a:r>
                        <a:rPr lang="en-US" sz="2400" dirty="0" smtClean="0"/>
                        <a:t>App launched </a:t>
                      </a:r>
                      <a:br>
                        <a:rPr lang="en-US" sz="2400" dirty="0" smtClean="0"/>
                      </a:br>
                      <a:r>
                        <a:rPr lang="en-US" sz="2400" dirty="0" smtClean="0"/>
                        <a:t>by user (Activated)</a:t>
                      </a:r>
                      <a:endParaRPr lang="en-US" sz="2400" dirty="0" smtClean="0">
                        <a:solidFill>
                          <a:schemeClr val="bg1">
                            <a:lumMod val="75000"/>
                            <a:lumOff val="25000"/>
                            <a:alpha val="99000"/>
                          </a:schemeClr>
                        </a:solidFill>
                      </a:endParaRPr>
                    </a:p>
                  </a:txBody>
                  <a:tcPr marL="182854" marR="182854" marT="45713" marB="45713" anchor="ctr"/>
                </a:tc>
                <a:tc>
                  <a:txBody>
                    <a:bodyPr/>
                    <a:lstStyle/>
                    <a:p>
                      <a:pPr marL="0" indent="0">
                        <a:buFont typeface="Arial" pitchFamily="34" charset="0"/>
                        <a:buNone/>
                      </a:pPr>
                      <a:r>
                        <a:rPr lang="en-US" sz="2400" dirty="0" smtClean="0"/>
                        <a:t>Bring the user back and restore </a:t>
                      </a:r>
                      <a:br>
                        <a:rPr lang="en-US" sz="2400" dirty="0" smtClean="0"/>
                      </a:br>
                      <a:r>
                        <a:rPr lang="en-US" sz="2400" dirty="0" smtClean="0"/>
                        <a:t>their session</a:t>
                      </a:r>
                      <a:r>
                        <a:rPr lang="en-US" sz="2400" baseline="0" dirty="0" smtClean="0"/>
                        <a:t> as if they never left</a:t>
                      </a:r>
                      <a:endParaRPr lang="en-US" sz="2400" dirty="0">
                        <a:solidFill>
                          <a:schemeClr val="bg1">
                            <a:lumMod val="75000"/>
                            <a:lumOff val="25000"/>
                            <a:alpha val="99000"/>
                          </a:schemeClr>
                        </a:solidFill>
                      </a:endParaRPr>
                    </a:p>
                  </a:txBody>
                  <a:tcPr marL="182854" marR="182854" marT="45713" marB="45713" anchor="ctr"/>
                </a:tc>
              </a:tr>
              <a:tr h="1128679">
                <a:tc>
                  <a:txBody>
                    <a:bodyPr/>
                    <a:lstStyle/>
                    <a:p>
                      <a:r>
                        <a:rPr lang="en-US" sz="2400" dirty="0" smtClean="0"/>
                        <a:t>Suspended App launched </a:t>
                      </a:r>
                      <a:br>
                        <a:rPr lang="en-US" sz="2400" dirty="0" smtClean="0"/>
                      </a:br>
                      <a:r>
                        <a:rPr lang="en-US" sz="2400" dirty="0" smtClean="0"/>
                        <a:t>by user (Resuming)</a:t>
                      </a:r>
                      <a:endParaRPr lang="en-US" sz="2400" dirty="0">
                        <a:solidFill>
                          <a:schemeClr val="bg1">
                            <a:lumMod val="75000"/>
                            <a:lumOff val="25000"/>
                            <a:alpha val="99000"/>
                          </a:schemeClr>
                        </a:solidFill>
                      </a:endParaRPr>
                    </a:p>
                  </a:txBody>
                  <a:tcPr marL="182854" marR="182854" marT="45713" marB="45713" anchor="ctr"/>
                </a:tc>
                <a:tc>
                  <a:txBody>
                    <a:bodyPr/>
                    <a:lstStyle/>
                    <a:p>
                      <a:pPr marL="0" indent="0">
                        <a:buFont typeface="Arial" pitchFamily="34" charset="0"/>
                        <a:buNone/>
                      </a:pPr>
                      <a:r>
                        <a:rPr lang="en-US" sz="2400" dirty="0" smtClean="0"/>
                        <a:t>Do nothing</a:t>
                      </a:r>
                      <a:endParaRPr lang="en-US" sz="2400" dirty="0">
                        <a:solidFill>
                          <a:schemeClr val="bg1">
                            <a:lumMod val="75000"/>
                            <a:lumOff val="25000"/>
                            <a:alpha val="99000"/>
                          </a:schemeClr>
                        </a:solidFill>
                      </a:endParaRPr>
                    </a:p>
                  </a:txBody>
                  <a:tcPr marL="182854" marR="182854" marT="45713" marB="45713" anchor="ctr"/>
                </a:tc>
              </a:tr>
            </a:tbl>
          </a:graphicData>
        </a:graphic>
      </p:graphicFrame>
    </p:spTree>
    <p:extLst>
      <p:ext uri="{BB962C8B-B14F-4D97-AF65-F5344CB8AC3E}">
        <p14:creationId xmlns:p14="http://schemas.microsoft.com/office/powerpoint/2010/main" val="402486909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2017209"/>
            <a:ext cx="10237787" cy="1089529"/>
          </a:xfrm>
        </p:spPr>
        <p:txBody>
          <a:bodyPr/>
          <a:lstStyle/>
          <a:p>
            <a:r>
              <a:rPr lang="en-US" dirty="0" smtClean="0"/>
              <a:t>Multitasking</a:t>
            </a:r>
            <a:endParaRPr lang="en-US" dirty="0"/>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098975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smtClean="0"/>
              <a:t>Multitasking: Background Tasks and Triggers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280" y="1038534"/>
            <a:ext cx="8067823" cy="5113368"/>
          </a:xfrm>
          <a:prstGeom prst="rect">
            <a:avLst/>
          </a:prstGeom>
        </p:spPr>
      </p:pic>
    </p:spTree>
    <p:extLst>
      <p:ext uri="{BB962C8B-B14F-4D97-AF65-F5344CB8AC3E}">
        <p14:creationId xmlns:p14="http://schemas.microsoft.com/office/powerpoint/2010/main" val="300917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GB" dirty="0"/>
              <a:t>R</a:t>
            </a:r>
            <a:r>
              <a:rPr lang="en-GB" dirty="0" smtClean="0"/>
              <a:t>egistration needs manifest entry</a:t>
            </a:r>
            <a:endParaRPr lang="en-GB" dirty="0"/>
          </a:p>
        </p:txBody>
      </p:sp>
      <p:pic>
        <p:nvPicPr>
          <p:cNvPr id="4" name="Picture 3"/>
          <p:cNvPicPr>
            <a:picLocks noChangeAspect="1"/>
          </p:cNvPicPr>
          <p:nvPr/>
        </p:nvPicPr>
        <p:blipFill>
          <a:blip r:embed="rId3"/>
          <a:stretch>
            <a:fillRect/>
          </a:stretch>
        </p:blipFill>
        <p:spPr>
          <a:xfrm>
            <a:off x="1693559" y="1118499"/>
            <a:ext cx="8804884" cy="5217420"/>
          </a:xfrm>
          <a:prstGeom prst="rect">
            <a:avLst/>
          </a:prstGeom>
        </p:spPr>
      </p:pic>
      <p:sp>
        <p:nvSpPr>
          <p:cNvPr id="5" name="Rounded Rectangle 4"/>
          <p:cNvSpPr/>
          <p:nvPr/>
        </p:nvSpPr>
        <p:spPr bwMode="auto">
          <a:xfrm>
            <a:off x="1786395" y="2542603"/>
            <a:ext cx="2586716" cy="635530"/>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4373111" y="3178132"/>
            <a:ext cx="2586716" cy="2006935"/>
          </a:xfrm>
          <a:prstGeom prst="roundRect">
            <a:avLst>
              <a:gd name="adj" fmla="val 7223"/>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4373111" y="5761714"/>
            <a:ext cx="2586716" cy="382805"/>
          </a:xfrm>
          <a:prstGeom prst="roundRect">
            <a:avLst>
              <a:gd name="adj" fmla="val 7223"/>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4373110" y="4001764"/>
            <a:ext cx="7640942" cy="1739293"/>
            <a:chOff x="4371277" y="4001845"/>
            <a:chExt cx="7642026" cy="1739539"/>
          </a:xfrm>
        </p:grpSpPr>
        <p:sp>
          <p:nvSpPr>
            <p:cNvPr id="8" name="Rounded Rectangle 7"/>
            <p:cNvSpPr/>
            <p:nvPr/>
          </p:nvSpPr>
          <p:spPr bwMode="auto">
            <a:xfrm>
              <a:off x="4371277" y="5475642"/>
              <a:ext cx="2587083" cy="265742"/>
            </a:xfrm>
            <a:prstGeom prst="roundRect">
              <a:avLst>
                <a:gd name="adj" fmla="val 7223"/>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ular Callout 8"/>
            <p:cNvSpPr/>
            <p:nvPr/>
          </p:nvSpPr>
          <p:spPr bwMode="auto">
            <a:xfrm>
              <a:off x="8132781" y="4001845"/>
              <a:ext cx="3880522" cy="1005410"/>
            </a:xfrm>
            <a:prstGeom prst="wedgeRectCallout">
              <a:avLst>
                <a:gd name="adj1" fmla="val -81130"/>
                <a:gd name="adj2" fmla="val 1006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13924" fontAlgn="base">
                <a:spcBef>
                  <a:spcPct val="0"/>
                </a:spcBef>
                <a:spcAft>
                  <a:spcPct val="0"/>
                </a:spcAft>
              </a:pPr>
              <a:r>
                <a:rPr lang="en-GB" dirty="0">
                  <a:gradFill>
                    <a:gsLst>
                      <a:gs pos="0">
                        <a:srgbClr val="FFFFFF"/>
                      </a:gs>
                      <a:gs pos="100000">
                        <a:srgbClr val="FFFFFF"/>
                      </a:gs>
                    </a:gsLst>
                    <a:lin ang="5400000" scaled="0"/>
                  </a:gradFill>
                  <a:ea typeface="Segoe UI" pitchFamily="34" charset="0"/>
                  <a:cs typeface="Segoe UI" pitchFamily="34" charset="0"/>
                </a:rPr>
                <a:t>should not have to specify an executable for the background task host here.</a:t>
              </a:r>
            </a:p>
          </p:txBody>
        </p:sp>
      </p:grpSp>
    </p:spTree>
    <p:extLst>
      <p:ext uri="{BB962C8B-B14F-4D97-AF65-F5344CB8AC3E}">
        <p14:creationId xmlns:p14="http://schemas.microsoft.com/office/powerpoint/2010/main" val="251620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2109542"/>
            <a:ext cx="10237787" cy="2086725"/>
          </a:xfrm>
        </p:spPr>
        <p:txBody>
          <a:bodyPr/>
          <a:lstStyle/>
          <a:p>
            <a:r>
              <a:rPr lang="en-US" dirty="0" smtClean="0"/>
              <a:t>Background tasks and triggers demo</a:t>
            </a:r>
            <a:endParaRPr lang="en-US" dirty="0"/>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94277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there is much, much more</a:t>
            </a:r>
            <a:endParaRPr lang="en-US" dirty="0"/>
          </a:p>
        </p:txBody>
      </p:sp>
      <p:sp>
        <p:nvSpPr>
          <p:cNvPr id="3" name="Text Placeholder 2"/>
          <p:cNvSpPr>
            <a:spLocks noGrp="1"/>
          </p:cNvSpPr>
          <p:nvPr>
            <p:ph type="body" sz="quarter" idx="11"/>
          </p:nvPr>
        </p:nvSpPr>
        <p:spPr>
          <a:xfrm>
            <a:off x="838200" y="1447801"/>
            <a:ext cx="5079001" cy="4893647"/>
          </a:xfrm>
        </p:spPr>
        <p:txBody>
          <a:bodyPr/>
          <a:lstStyle/>
          <a:p>
            <a:r>
              <a:rPr lang="en-US" dirty="0" smtClean="0"/>
              <a:t>Maps and geolocation</a:t>
            </a:r>
          </a:p>
          <a:p>
            <a:r>
              <a:rPr lang="en-US" dirty="0" smtClean="0"/>
              <a:t>Tiles and notifications</a:t>
            </a:r>
          </a:p>
          <a:p>
            <a:r>
              <a:rPr lang="en-US" dirty="0" smtClean="0"/>
              <a:t>Sensors and proximity</a:t>
            </a:r>
          </a:p>
          <a:p>
            <a:r>
              <a:rPr lang="en-US" dirty="0" smtClean="0"/>
              <a:t>Contacts</a:t>
            </a:r>
          </a:p>
          <a:p>
            <a:r>
              <a:rPr lang="en-US" dirty="0" smtClean="0"/>
              <a:t>Appointments</a:t>
            </a:r>
          </a:p>
          <a:p>
            <a:r>
              <a:rPr lang="en-US" dirty="0" smtClean="0"/>
              <a:t>Data binding</a:t>
            </a:r>
          </a:p>
          <a:p>
            <a:r>
              <a:rPr lang="en-US" dirty="0" smtClean="0"/>
              <a:t>Contracts</a:t>
            </a:r>
            <a:endParaRPr lang="en-US" dirty="0"/>
          </a:p>
        </p:txBody>
      </p:sp>
      <p:sp>
        <p:nvSpPr>
          <p:cNvPr id="4" name="Text Placeholder 3"/>
          <p:cNvSpPr>
            <a:spLocks noGrp="1"/>
          </p:cNvSpPr>
          <p:nvPr>
            <p:ph type="body" sz="quarter" idx="12"/>
          </p:nvPr>
        </p:nvSpPr>
        <p:spPr>
          <a:xfrm>
            <a:off x="6202837" y="1447801"/>
            <a:ext cx="5150963" cy="4893647"/>
          </a:xfrm>
        </p:spPr>
        <p:txBody>
          <a:bodyPr/>
          <a:lstStyle/>
          <a:p>
            <a:r>
              <a:rPr lang="en-US" dirty="0" smtClean="0"/>
              <a:t>Camera, media &amp; audio</a:t>
            </a:r>
          </a:p>
          <a:p>
            <a:r>
              <a:rPr lang="en-US" dirty="0" err="1" smtClean="0"/>
              <a:t>SQLLite</a:t>
            </a:r>
            <a:endParaRPr lang="en-US" dirty="0" smtClean="0"/>
          </a:p>
          <a:p>
            <a:r>
              <a:rPr lang="en-US" dirty="0" smtClean="0"/>
              <a:t>Authentication/SSO</a:t>
            </a:r>
          </a:p>
          <a:p>
            <a:r>
              <a:rPr lang="en-US" dirty="0" smtClean="0"/>
              <a:t>Data</a:t>
            </a:r>
          </a:p>
          <a:p>
            <a:r>
              <a:rPr lang="en-US" dirty="0" smtClean="0"/>
              <a:t>Localization</a:t>
            </a:r>
          </a:p>
          <a:p>
            <a:r>
              <a:rPr lang="en-US" dirty="0" smtClean="0"/>
              <a:t>Speech</a:t>
            </a:r>
          </a:p>
          <a:p>
            <a:r>
              <a:rPr lang="en-US" dirty="0" smtClean="0"/>
              <a:t>Bluetooth</a:t>
            </a:r>
          </a:p>
        </p:txBody>
      </p:sp>
    </p:spTree>
    <p:extLst>
      <p:ext uri="{BB962C8B-B14F-4D97-AF65-F5344CB8AC3E}">
        <p14:creationId xmlns:p14="http://schemas.microsoft.com/office/powerpoint/2010/main" val="199361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How do you distribute apps to your users</a:t>
            </a:r>
            <a:endParaRPr lang="en-US" dirty="0"/>
          </a:p>
        </p:txBody>
      </p:sp>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12619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App deployment options</a:t>
            </a:r>
            <a:endParaRPr lang="en-US" dirty="0"/>
          </a:p>
        </p:txBody>
      </p:sp>
      <p:sp>
        <p:nvSpPr>
          <p:cNvPr id="7" name="Text Placeholder 6"/>
          <p:cNvSpPr>
            <a:spLocks noGrp="1"/>
          </p:cNvSpPr>
          <p:nvPr>
            <p:ph type="body" idx="1"/>
          </p:nvPr>
        </p:nvSpPr>
        <p:spPr>
          <a:xfrm>
            <a:off x="807720" y="2571750"/>
            <a:ext cx="5059679" cy="424732"/>
          </a:xfrm>
        </p:spPr>
        <p:txBody>
          <a:bodyPr/>
          <a:lstStyle/>
          <a:p>
            <a:r>
              <a:rPr lang="en-US" smtClean="0"/>
              <a:t>Through the store (public distribution)</a:t>
            </a:r>
          </a:p>
          <a:p>
            <a:pPr lvl="1"/>
            <a:r>
              <a:rPr lang="en-US" smtClean="0"/>
              <a:t>	</a:t>
            </a:r>
            <a:endParaRPr lang="en-US" dirty="0" smtClean="0"/>
          </a:p>
        </p:txBody>
      </p:sp>
      <p:sp>
        <p:nvSpPr>
          <p:cNvPr id="2" name="Text Placeholder 1"/>
          <p:cNvSpPr>
            <a:spLocks noGrp="1"/>
          </p:cNvSpPr>
          <p:nvPr>
            <p:ph type="body" idx="10"/>
          </p:nvPr>
        </p:nvSpPr>
        <p:spPr/>
        <p:txBody>
          <a:bodyPr/>
          <a:lstStyle/>
          <a:p>
            <a:r>
              <a:rPr lang="en-US" smtClean="0"/>
              <a:t>Sideloading (private distribution)</a:t>
            </a:r>
          </a:p>
          <a:p>
            <a:r>
              <a:rPr lang="en-US" smtClean="0"/>
              <a:t>	</a:t>
            </a:r>
            <a:endParaRPr lang="en-US" dirty="0"/>
          </a:p>
        </p:txBody>
      </p:sp>
      <p:sp>
        <p:nvSpPr>
          <p:cNvPr id="3" name="Text Placeholder 2"/>
          <p:cNvSpPr>
            <a:spLocks noGrp="1"/>
          </p:cNvSpPr>
          <p:nvPr>
            <p:ph type="body" idx="11"/>
          </p:nvPr>
        </p:nvSpPr>
        <p:spPr>
          <a:xfrm>
            <a:off x="801992" y="3189114"/>
            <a:ext cx="4730129" cy="1474250"/>
          </a:xfrm>
        </p:spPr>
        <p:txBody>
          <a:bodyPr/>
          <a:lstStyle/>
          <a:p>
            <a:r>
              <a:rPr lang="en-US" dirty="0" smtClean="0"/>
              <a:t>beta apps (phone only)</a:t>
            </a:r>
          </a:p>
          <a:p>
            <a:r>
              <a:rPr lang="en-US" dirty="0" smtClean="0"/>
              <a:t>hidden apps with </a:t>
            </a:r>
            <a:r>
              <a:rPr lang="en-US" dirty="0" err="1" smtClean="0"/>
              <a:t>deeplink</a:t>
            </a:r>
            <a:r>
              <a:rPr lang="en-US" dirty="0" smtClean="0"/>
              <a:t> (phone only)</a:t>
            </a:r>
          </a:p>
          <a:p>
            <a:r>
              <a:rPr lang="en-US" dirty="0" smtClean="0"/>
              <a:t>public apps</a:t>
            </a:r>
          </a:p>
          <a:p>
            <a:endParaRPr lang="en-US" dirty="0"/>
          </a:p>
        </p:txBody>
      </p:sp>
      <p:sp>
        <p:nvSpPr>
          <p:cNvPr id="4" name="Text Placeholder 3"/>
          <p:cNvSpPr>
            <a:spLocks noGrp="1"/>
          </p:cNvSpPr>
          <p:nvPr>
            <p:ph type="body" idx="12"/>
          </p:nvPr>
        </p:nvSpPr>
        <p:spPr/>
        <p:txBody>
          <a:bodyPr/>
          <a:lstStyle/>
          <a:p>
            <a:r>
              <a:rPr lang="en-US" smtClean="0"/>
              <a:t>MDM like Intune, Airwatch, Mobile Iron etc</a:t>
            </a:r>
          </a:p>
          <a:p>
            <a:r>
              <a:rPr lang="en-US" smtClean="0"/>
              <a:t>Website or email</a:t>
            </a:r>
          </a:p>
          <a:p>
            <a:endParaRPr lang="en-US" dirty="0"/>
          </a:p>
        </p:txBody>
      </p:sp>
    </p:spTree>
    <p:extLst>
      <p:ext uri="{BB962C8B-B14F-4D97-AF65-F5344CB8AC3E}">
        <p14:creationId xmlns:p14="http://schemas.microsoft.com/office/powerpoint/2010/main" val="43084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apps versus Private apps</a:t>
            </a:r>
            <a:endParaRPr lang="en-US" dirty="0"/>
          </a:p>
        </p:txBody>
      </p:sp>
      <p:sp>
        <p:nvSpPr>
          <p:cNvPr id="7" name="Text Placeholder 6"/>
          <p:cNvSpPr>
            <a:spLocks noGrp="1"/>
          </p:cNvSpPr>
          <p:nvPr>
            <p:ph type="body" idx="1"/>
          </p:nvPr>
        </p:nvSpPr>
        <p:spPr/>
        <p:txBody>
          <a:bodyPr/>
          <a:lstStyle/>
          <a:p>
            <a:r>
              <a:rPr lang="en-US" dirty="0" smtClean="0">
                <a:solidFill>
                  <a:srgbClr val="0072C6"/>
                </a:solidFill>
              </a:rPr>
              <a:t>Similarities</a:t>
            </a:r>
          </a:p>
        </p:txBody>
      </p:sp>
      <p:sp>
        <p:nvSpPr>
          <p:cNvPr id="8" name="Text Placeholder 7"/>
          <p:cNvSpPr>
            <a:spLocks noGrp="1"/>
          </p:cNvSpPr>
          <p:nvPr>
            <p:ph type="body" idx="10"/>
          </p:nvPr>
        </p:nvSpPr>
        <p:spPr/>
        <p:txBody>
          <a:bodyPr/>
          <a:lstStyle/>
          <a:p>
            <a:r>
              <a:rPr lang="en-US" dirty="0" smtClean="0">
                <a:solidFill>
                  <a:srgbClr val="0072C6"/>
                </a:solidFill>
              </a:rPr>
              <a:t>Differences</a:t>
            </a:r>
          </a:p>
        </p:txBody>
      </p:sp>
      <p:sp>
        <p:nvSpPr>
          <p:cNvPr id="3" name="Text Placeholder 2"/>
          <p:cNvSpPr>
            <a:spLocks noGrp="1"/>
          </p:cNvSpPr>
          <p:nvPr>
            <p:ph type="body" idx="11"/>
          </p:nvPr>
        </p:nvSpPr>
        <p:spPr>
          <a:xfrm>
            <a:off x="801992" y="3189114"/>
            <a:ext cx="4730129" cy="1851789"/>
          </a:xfrm>
        </p:spPr>
        <p:txBody>
          <a:bodyPr/>
          <a:lstStyle/>
          <a:p>
            <a:r>
              <a:rPr lang="en-US" dirty="0"/>
              <a:t>Standard </a:t>
            </a:r>
            <a:r>
              <a:rPr lang="en-US" dirty="0" smtClean="0"/>
              <a:t>Windows </a:t>
            </a:r>
            <a:r>
              <a:rPr lang="en-US" dirty="0"/>
              <a:t>apps</a:t>
            </a:r>
          </a:p>
          <a:p>
            <a:r>
              <a:rPr lang="en-US" dirty="0"/>
              <a:t>Same API Set</a:t>
            </a:r>
          </a:p>
          <a:p>
            <a:r>
              <a:rPr lang="en-US" dirty="0"/>
              <a:t>Same app security model</a:t>
            </a:r>
          </a:p>
          <a:p>
            <a:r>
              <a:rPr lang="en-US" dirty="0"/>
              <a:t>Familiar tools (C#, XAML, Visual Studio)</a:t>
            </a:r>
          </a:p>
          <a:p>
            <a:endParaRPr lang="en-US" dirty="0"/>
          </a:p>
        </p:txBody>
      </p:sp>
      <p:sp>
        <p:nvSpPr>
          <p:cNvPr id="4" name="Text Placeholder 3"/>
          <p:cNvSpPr>
            <a:spLocks noGrp="1"/>
          </p:cNvSpPr>
          <p:nvPr>
            <p:ph type="body" idx="12"/>
          </p:nvPr>
        </p:nvSpPr>
        <p:spPr>
          <a:xfrm>
            <a:off x="6476999" y="3189114"/>
            <a:ext cx="4730129" cy="1851789"/>
          </a:xfrm>
        </p:spPr>
        <p:txBody>
          <a:bodyPr/>
          <a:lstStyle/>
          <a:p>
            <a:r>
              <a:rPr lang="en-US" dirty="0"/>
              <a:t>Create by and for company</a:t>
            </a:r>
          </a:p>
          <a:p>
            <a:r>
              <a:rPr lang="en-US" dirty="0"/>
              <a:t>Available only for company employees</a:t>
            </a:r>
          </a:p>
          <a:p>
            <a:r>
              <a:rPr lang="en-US" dirty="0"/>
              <a:t>Not distributed via the store</a:t>
            </a:r>
          </a:p>
          <a:p>
            <a:r>
              <a:rPr lang="en-US" dirty="0"/>
              <a:t>Not certified by Microsoft</a:t>
            </a:r>
          </a:p>
          <a:p>
            <a:endParaRPr lang="en-US" dirty="0"/>
          </a:p>
        </p:txBody>
      </p:sp>
    </p:spTree>
    <p:extLst>
      <p:ext uri="{BB962C8B-B14F-4D97-AF65-F5344CB8AC3E}">
        <p14:creationId xmlns:p14="http://schemas.microsoft.com/office/powerpoint/2010/main" val="414267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p:cNvSpPr>
            <a:spLocks noGrp="1"/>
          </p:cNvSpPr>
          <p:nvPr>
            <p:ph type="body" sz="quarter" idx="10"/>
          </p:nvPr>
        </p:nvSpPr>
        <p:spPr/>
        <p:txBody>
          <a:bodyPr/>
          <a:lstStyle/>
          <a:p>
            <a:endParaRPr lang="en-US"/>
          </a:p>
        </p:txBody>
      </p:sp>
      <p:sp>
        <p:nvSpPr>
          <p:cNvPr id="7" name="Title 6"/>
          <p:cNvSpPr>
            <a:spLocks noGrp="1"/>
          </p:cNvSpPr>
          <p:nvPr>
            <p:ph type="title"/>
          </p:nvPr>
        </p:nvSpPr>
        <p:spPr/>
        <p:txBody>
          <a:bodyPr/>
          <a:lstStyle/>
          <a:p>
            <a:r>
              <a:rPr lang="en-US" sz="4705" smtClean="0">
                <a:latin typeface="+mn-lt"/>
              </a:rPr>
              <a:t>Windows Developer Platform</a:t>
            </a:r>
            <a:endParaRPr lang="en-US" sz="4705" dirty="0">
              <a:latin typeface="+mn-lt"/>
            </a:endParaRPr>
          </a:p>
        </p:txBody>
      </p:sp>
      <p:sp>
        <p:nvSpPr>
          <p:cNvPr id="10" name="Rectangle 9"/>
          <p:cNvSpPr/>
          <p:nvPr/>
        </p:nvSpPr>
        <p:spPr bwMode="auto">
          <a:xfrm>
            <a:off x="2136790" y="2681979"/>
            <a:ext cx="7769015" cy="130041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89639" tIns="89642" rIns="89639" bIns="44819" numCol="1" rtlCol="0" anchor="t" anchorCtr="0" compatLnSpc="1">
            <a:prstTxWarp prst="textNoShape">
              <a:avLst/>
            </a:prstTxWarp>
          </a:bodyPr>
          <a:lstStyle/>
          <a:p>
            <a:pPr algn="ctr" defTabSz="914102" fontAlgn="base">
              <a:spcBef>
                <a:spcPct val="0"/>
              </a:spcBef>
              <a:spcAft>
                <a:spcPct val="0"/>
              </a:spcAft>
            </a:pPr>
            <a:r>
              <a:rPr lang="en-US" sz="1568" dirty="0">
                <a:gradFill>
                  <a:gsLst>
                    <a:gs pos="0">
                      <a:srgbClr val="505050"/>
                    </a:gs>
                    <a:gs pos="100000">
                      <a:srgbClr val="505050"/>
                    </a:gs>
                  </a:gsLst>
                  <a:lin ang="5400000" scaled="0"/>
                </a:gradFill>
                <a:ea typeface="+mj-ea"/>
                <a:cs typeface="+mj-cs"/>
              </a:rPr>
              <a:t>Windows API Set</a:t>
            </a:r>
          </a:p>
        </p:txBody>
      </p:sp>
      <p:sp>
        <p:nvSpPr>
          <p:cNvPr id="11" name="Rectangle 10"/>
          <p:cNvSpPr/>
          <p:nvPr/>
        </p:nvSpPr>
        <p:spPr>
          <a:xfrm>
            <a:off x="2332497" y="3106214"/>
            <a:ext cx="1703207" cy="3585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Graphics</a:t>
            </a:r>
          </a:p>
        </p:txBody>
      </p:sp>
      <p:sp>
        <p:nvSpPr>
          <p:cNvPr id="12" name="Rectangle 11"/>
          <p:cNvSpPr/>
          <p:nvPr/>
        </p:nvSpPr>
        <p:spPr>
          <a:xfrm>
            <a:off x="4209289" y="3106214"/>
            <a:ext cx="1703207" cy="3585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Audio</a:t>
            </a:r>
          </a:p>
        </p:txBody>
      </p:sp>
      <p:sp>
        <p:nvSpPr>
          <p:cNvPr id="13" name="Rectangle 12"/>
          <p:cNvSpPr/>
          <p:nvPr/>
        </p:nvSpPr>
        <p:spPr>
          <a:xfrm>
            <a:off x="6086080" y="3106214"/>
            <a:ext cx="1703207" cy="3585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Media</a:t>
            </a:r>
          </a:p>
        </p:txBody>
      </p:sp>
      <p:sp>
        <p:nvSpPr>
          <p:cNvPr id="14" name="Rectangle 13"/>
          <p:cNvSpPr/>
          <p:nvPr/>
        </p:nvSpPr>
        <p:spPr>
          <a:xfrm>
            <a:off x="2332497" y="3552751"/>
            <a:ext cx="1703207" cy="3585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Networking</a:t>
            </a:r>
          </a:p>
        </p:txBody>
      </p:sp>
      <p:sp>
        <p:nvSpPr>
          <p:cNvPr id="15" name="Rectangle 14"/>
          <p:cNvSpPr/>
          <p:nvPr/>
        </p:nvSpPr>
        <p:spPr>
          <a:xfrm>
            <a:off x="4208011" y="3552750"/>
            <a:ext cx="1703207" cy="3585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File System</a:t>
            </a:r>
          </a:p>
        </p:txBody>
      </p:sp>
      <p:sp>
        <p:nvSpPr>
          <p:cNvPr id="16" name="Rectangle 15"/>
          <p:cNvSpPr/>
          <p:nvPr/>
        </p:nvSpPr>
        <p:spPr>
          <a:xfrm>
            <a:off x="6083525" y="3552750"/>
            <a:ext cx="1703207" cy="3585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Input</a:t>
            </a:r>
          </a:p>
        </p:txBody>
      </p:sp>
      <p:sp>
        <p:nvSpPr>
          <p:cNvPr id="17" name="Rectangle 16"/>
          <p:cNvSpPr/>
          <p:nvPr/>
        </p:nvSpPr>
        <p:spPr>
          <a:xfrm>
            <a:off x="7962872" y="3106214"/>
            <a:ext cx="1703207" cy="3585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Commerce</a:t>
            </a:r>
          </a:p>
        </p:txBody>
      </p:sp>
      <p:sp>
        <p:nvSpPr>
          <p:cNvPr id="18" name="Rectangle 17"/>
          <p:cNvSpPr/>
          <p:nvPr/>
        </p:nvSpPr>
        <p:spPr>
          <a:xfrm>
            <a:off x="7959039" y="3552043"/>
            <a:ext cx="1703207" cy="3585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Sensors</a:t>
            </a:r>
          </a:p>
        </p:txBody>
      </p:sp>
      <p:sp>
        <p:nvSpPr>
          <p:cNvPr id="21" name="Rectangle 20"/>
          <p:cNvSpPr/>
          <p:nvPr/>
        </p:nvSpPr>
        <p:spPr>
          <a:xfrm>
            <a:off x="8268442" y="4157699"/>
            <a:ext cx="1641946" cy="537855"/>
          </a:xfrm>
          <a:prstGeom prst="rect">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765" dirty="0">
                <a:gradFill>
                  <a:gsLst>
                    <a:gs pos="0">
                      <a:srgbClr val="FFFFFF"/>
                    </a:gs>
                    <a:gs pos="100000">
                      <a:srgbClr val="FFFFFF"/>
                    </a:gs>
                  </a:gsLst>
                  <a:lin ang="5400000" scaled="0"/>
                </a:gradFill>
              </a:rPr>
              <a:t>.NET CLR</a:t>
            </a:r>
          </a:p>
        </p:txBody>
      </p:sp>
      <p:sp>
        <p:nvSpPr>
          <p:cNvPr id="22" name="Rectangle 21"/>
          <p:cNvSpPr/>
          <p:nvPr/>
        </p:nvSpPr>
        <p:spPr>
          <a:xfrm>
            <a:off x="2138950" y="4157699"/>
            <a:ext cx="6039849" cy="53785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765" dirty="0">
                <a:gradFill>
                  <a:gsLst>
                    <a:gs pos="0">
                      <a:srgbClr val="FFFFFF"/>
                    </a:gs>
                    <a:gs pos="100000">
                      <a:srgbClr val="FFFFFF"/>
                    </a:gs>
                  </a:gsLst>
                  <a:lin ang="5400000" scaled="0"/>
                </a:gradFill>
              </a:rPr>
              <a:t>Windows Runtime</a:t>
            </a:r>
          </a:p>
        </p:txBody>
      </p:sp>
      <p:grpSp>
        <p:nvGrpSpPr>
          <p:cNvPr id="26" name="Group 25"/>
          <p:cNvGrpSpPr/>
          <p:nvPr/>
        </p:nvGrpSpPr>
        <p:grpSpPr>
          <a:xfrm>
            <a:off x="2134367" y="1577001"/>
            <a:ext cx="7771438" cy="912350"/>
            <a:chOff x="1639972" y="1786762"/>
            <a:chExt cx="8503920" cy="1006813"/>
          </a:xfrm>
        </p:grpSpPr>
        <p:sp>
          <p:nvSpPr>
            <p:cNvPr id="24" name="Rectangle 23"/>
            <p:cNvSpPr/>
            <p:nvPr/>
          </p:nvSpPr>
          <p:spPr>
            <a:xfrm>
              <a:off x="5994658" y="1786762"/>
              <a:ext cx="2011680" cy="100584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914102" fontAlgn="base">
                <a:spcBef>
                  <a:spcPct val="0"/>
                </a:spcBef>
                <a:spcAft>
                  <a:spcPct val="0"/>
                </a:spcAft>
              </a:pPr>
              <a:r>
                <a:rPr lang="en-US" sz="1765" dirty="0">
                  <a:gradFill>
                    <a:gsLst>
                      <a:gs pos="0">
                        <a:srgbClr val="FFFFFF"/>
                      </a:gs>
                      <a:gs pos="100000">
                        <a:srgbClr val="FFFFFF"/>
                      </a:gs>
                    </a:gsLst>
                    <a:lin ang="5400000" scaled="0"/>
                  </a:gradFill>
                </a:rPr>
                <a:t>DirectX</a:t>
              </a:r>
            </a:p>
            <a:p>
              <a:pPr algn="ctr" defTabSz="914102" fontAlgn="base">
                <a:spcBef>
                  <a:spcPct val="0"/>
                </a:spcBef>
                <a:spcAft>
                  <a:spcPct val="0"/>
                </a:spcAft>
              </a:pPr>
              <a:r>
                <a:rPr lang="en-US" sz="1568" i="1" dirty="0">
                  <a:gradFill>
                    <a:gsLst>
                      <a:gs pos="0">
                        <a:srgbClr val="FFFFFF"/>
                      </a:gs>
                      <a:gs pos="100000">
                        <a:srgbClr val="FFFFFF"/>
                      </a:gs>
                    </a:gsLst>
                    <a:lin ang="5400000" scaled="0"/>
                  </a:gradFill>
                </a:rPr>
                <a:t>(C++)</a:t>
              </a:r>
            </a:p>
          </p:txBody>
        </p:sp>
        <p:sp>
          <p:nvSpPr>
            <p:cNvPr id="9" name="Rectangle 8"/>
            <p:cNvSpPr/>
            <p:nvPr/>
          </p:nvSpPr>
          <p:spPr>
            <a:xfrm>
              <a:off x="8132212" y="1786762"/>
              <a:ext cx="2011680" cy="1005840"/>
            </a:xfrm>
            <a:prstGeom prst="rect">
              <a:avLst/>
            </a:prstGeom>
            <a:solidFill>
              <a:schemeClr val="accent5">
                <a:lumMod val="40000"/>
                <a:lumOff val="60000"/>
              </a:schemeClr>
            </a:solidFill>
            <a:ln w="50800" cap="sq">
              <a:solidFill>
                <a:schemeClr val="accent5">
                  <a:lumMod val="40000"/>
                  <a:lumOff val="6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914102" fontAlgn="base">
                <a:spcBef>
                  <a:spcPct val="0"/>
                </a:spcBef>
                <a:spcAft>
                  <a:spcPct val="0"/>
                </a:spcAft>
              </a:pPr>
              <a:r>
                <a:rPr lang="en-US" sz="1765" dirty="0">
                  <a:gradFill>
                    <a:gsLst>
                      <a:gs pos="0">
                        <a:srgbClr val="FFFFFF"/>
                      </a:gs>
                      <a:gs pos="100000">
                        <a:srgbClr val="FFFFFF"/>
                      </a:gs>
                    </a:gsLst>
                    <a:lin ang="5400000" scaled="0"/>
                  </a:gradFill>
                </a:rPr>
                <a:t>Windows Phone Silverlight</a:t>
              </a:r>
            </a:p>
            <a:p>
              <a:pPr algn="ctr" defTabSz="914102" fontAlgn="base">
                <a:spcBef>
                  <a:spcPct val="0"/>
                </a:spcBef>
                <a:spcAft>
                  <a:spcPct val="0"/>
                </a:spcAft>
              </a:pPr>
              <a:r>
                <a:rPr lang="en-US" sz="1568" i="1" dirty="0">
                  <a:gradFill>
                    <a:gsLst>
                      <a:gs pos="0">
                        <a:srgbClr val="FFFFFF"/>
                      </a:gs>
                      <a:gs pos="100000">
                        <a:srgbClr val="FFFFFF"/>
                      </a:gs>
                    </a:gsLst>
                    <a:lin ang="5400000" scaled="0"/>
                  </a:gradFill>
                </a:rPr>
                <a:t>(C# | VB)</a:t>
              </a:r>
              <a:endParaRPr lang="en-US" sz="1765" i="1" dirty="0">
                <a:gradFill>
                  <a:gsLst>
                    <a:gs pos="0">
                      <a:srgbClr val="FFFFFF"/>
                    </a:gs>
                    <a:gs pos="100000">
                      <a:srgbClr val="FFFFFF"/>
                    </a:gs>
                  </a:gsLst>
                  <a:lin ang="5400000" scaled="0"/>
                </a:gradFill>
              </a:endParaRPr>
            </a:p>
          </p:txBody>
        </p:sp>
        <p:sp>
          <p:nvSpPr>
            <p:cNvPr id="23" name="Rectangle 22"/>
            <p:cNvSpPr/>
            <p:nvPr/>
          </p:nvSpPr>
          <p:spPr>
            <a:xfrm>
              <a:off x="3819609" y="1787735"/>
              <a:ext cx="2011680" cy="100584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914102" fontAlgn="base">
                <a:spcBef>
                  <a:spcPct val="0"/>
                </a:spcBef>
                <a:spcAft>
                  <a:spcPct val="0"/>
                </a:spcAft>
              </a:pPr>
              <a:r>
                <a:rPr lang="en-US" sz="1765" dirty="0">
                  <a:gradFill>
                    <a:gsLst>
                      <a:gs pos="0">
                        <a:srgbClr val="FFFFFF"/>
                      </a:gs>
                      <a:gs pos="100000">
                        <a:srgbClr val="FFFFFF"/>
                      </a:gs>
                    </a:gsLst>
                    <a:lin ang="5400000" scaled="0"/>
                  </a:gradFill>
                </a:rPr>
                <a:t>Windows </a:t>
              </a:r>
              <a:br>
                <a:rPr lang="en-US" sz="1765" dirty="0">
                  <a:gradFill>
                    <a:gsLst>
                      <a:gs pos="0">
                        <a:srgbClr val="FFFFFF"/>
                      </a:gs>
                      <a:gs pos="100000">
                        <a:srgbClr val="FFFFFF"/>
                      </a:gs>
                    </a:gsLst>
                    <a:lin ang="5400000" scaled="0"/>
                  </a:gradFill>
                </a:rPr>
              </a:br>
              <a:r>
                <a:rPr lang="en-US" sz="1765" dirty="0">
                  <a:gradFill>
                    <a:gsLst>
                      <a:gs pos="0">
                        <a:srgbClr val="FFFFFF"/>
                      </a:gs>
                      <a:gs pos="100000">
                        <a:srgbClr val="FFFFFF"/>
                      </a:gs>
                    </a:gsLst>
                    <a:lin ang="5400000" scaled="0"/>
                  </a:gradFill>
                </a:rPr>
                <a:t>XAML</a:t>
              </a:r>
            </a:p>
            <a:p>
              <a:pPr algn="ctr" defTabSz="914102" fontAlgn="base">
                <a:spcBef>
                  <a:spcPct val="0"/>
                </a:spcBef>
                <a:spcAft>
                  <a:spcPct val="0"/>
                </a:spcAft>
              </a:pPr>
              <a:r>
                <a:rPr lang="en-US" sz="1568" i="1" dirty="0">
                  <a:gradFill>
                    <a:gsLst>
                      <a:gs pos="0">
                        <a:srgbClr val="FFFFFF"/>
                      </a:gs>
                      <a:gs pos="100000">
                        <a:srgbClr val="FFFFFF"/>
                      </a:gs>
                    </a:gsLst>
                    <a:lin ang="5400000" scaled="0"/>
                  </a:gradFill>
                </a:rPr>
                <a:t>(C# </a:t>
              </a:r>
              <a:r>
                <a:rPr lang="en-US" sz="1568" i="1" dirty="0">
                  <a:solidFill>
                    <a:schemeClr val="accent1">
                      <a:lumMod val="40000"/>
                      <a:lumOff val="60000"/>
                    </a:schemeClr>
                  </a:solidFill>
                </a:rPr>
                <a:t>|</a:t>
              </a:r>
              <a:r>
                <a:rPr lang="en-US" sz="1568" i="1" dirty="0">
                  <a:gradFill>
                    <a:gsLst>
                      <a:gs pos="0">
                        <a:srgbClr val="FFFFFF"/>
                      </a:gs>
                      <a:gs pos="100000">
                        <a:srgbClr val="FFFFFF"/>
                      </a:gs>
                    </a:gsLst>
                    <a:lin ang="5400000" scaled="0"/>
                  </a:gradFill>
                </a:rPr>
                <a:t> VB </a:t>
              </a:r>
              <a:r>
                <a:rPr lang="en-US" sz="1568" i="1" dirty="0">
                  <a:solidFill>
                    <a:schemeClr val="accent1">
                      <a:lumMod val="40000"/>
                      <a:lumOff val="60000"/>
                    </a:schemeClr>
                  </a:solidFill>
                </a:rPr>
                <a:t>|</a:t>
              </a:r>
              <a:r>
                <a:rPr lang="en-US" sz="1568" i="1" dirty="0">
                  <a:gradFill>
                    <a:gsLst>
                      <a:gs pos="0">
                        <a:srgbClr val="FFFFFF"/>
                      </a:gs>
                      <a:gs pos="100000">
                        <a:srgbClr val="FFFFFF"/>
                      </a:gs>
                    </a:gsLst>
                    <a:lin ang="5400000" scaled="0"/>
                  </a:gradFill>
                </a:rPr>
                <a:t> C++)</a:t>
              </a:r>
            </a:p>
          </p:txBody>
        </p:sp>
        <p:sp>
          <p:nvSpPr>
            <p:cNvPr id="25" name="Rectangle 24"/>
            <p:cNvSpPr/>
            <p:nvPr/>
          </p:nvSpPr>
          <p:spPr>
            <a:xfrm>
              <a:off x="1639972" y="1786762"/>
              <a:ext cx="2011680" cy="100584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914102" fontAlgn="base">
                <a:spcBef>
                  <a:spcPct val="0"/>
                </a:spcBef>
                <a:spcAft>
                  <a:spcPct val="0"/>
                </a:spcAft>
              </a:pPr>
              <a:r>
                <a:rPr lang="en-US" sz="1765" dirty="0">
                  <a:gradFill>
                    <a:gsLst>
                      <a:gs pos="0">
                        <a:srgbClr val="FFFFFF"/>
                      </a:gs>
                      <a:gs pos="100000">
                        <a:srgbClr val="FFFFFF"/>
                      </a:gs>
                    </a:gsLst>
                    <a:lin ang="5400000" scaled="0"/>
                  </a:gradFill>
                </a:rPr>
                <a:t>WinJS</a:t>
              </a:r>
            </a:p>
            <a:p>
              <a:pPr algn="ctr" defTabSz="914102" fontAlgn="base">
                <a:spcBef>
                  <a:spcPct val="0"/>
                </a:spcBef>
                <a:spcAft>
                  <a:spcPct val="0"/>
                </a:spcAft>
              </a:pPr>
              <a:r>
                <a:rPr lang="en-US" sz="1765" dirty="0">
                  <a:gradFill>
                    <a:gsLst>
                      <a:gs pos="0">
                        <a:srgbClr val="FFFFFF"/>
                      </a:gs>
                      <a:gs pos="100000">
                        <a:srgbClr val="FFFFFF"/>
                      </a:gs>
                    </a:gsLst>
                    <a:lin ang="5400000" scaled="0"/>
                  </a:gradFill>
                </a:rPr>
                <a:t>(HTML + JS)</a:t>
              </a:r>
            </a:p>
          </p:txBody>
        </p:sp>
      </p:grpSp>
      <p:sp>
        <p:nvSpPr>
          <p:cNvPr id="27" name="Rectangle 26"/>
          <p:cNvSpPr/>
          <p:nvPr/>
        </p:nvSpPr>
        <p:spPr bwMode="auto">
          <a:xfrm>
            <a:off x="388762" y="1561450"/>
            <a:ext cx="1523922" cy="31374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89639" tIns="89642" rIns="89639" bIns="44819" numCol="1" rtlCol="0" anchor="t" anchorCtr="0" compatLnSpc="1">
            <a:prstTxWarp prst="textNoShape">
              <a:avLst/>
            </a:prstTxWarp>
          </a:bodyPr>
          <a:lstStyle/>
          <a:p>
            <a:pPr algn="ctr" defTabSz="914102" fontAlgn="base">
              <a:spcBef>
                <a:spcPct val="0"/>
              </a:spcBef>
              <a:spcAft>
                <a:spcPct val="0"/>
              </a:spcAft>
            </a:pPr>
            <a:r>
              <a:rPr lang="en-US" sz="1568" dirty="0">
                <a:gradFill>
                  <a:gsLst>
                    <a:gs pos="0">
                      <a:srgbClr val="505050"/>
                    </a:gs>
                    <a:gs pos="100000">
                      <a:srgbClr val="505050"/>
                    </a:gs>
                  </a:gsLst>
                  <a:lin ang="5400000" scaled="0"/>
                </a:gradFill>
                <a:ea typeface="+mj-ea"/>
                <a:cs typeface="+mj-cs"/>
              </a:rPr>
              <a:t>App Model</a:t>
            </a:r>
          </a:p>
        </p:txBody>
      </p:sp>
      <p:sp>
        <p:nvSpPr>
          <p:cNvPr id="28" name="Rectangle 27"/>
          <p:cNvSpPr/>
          <p:nvPr/>
        </p:nvSpPr>
        <p:spPr bwMode="auto">
          <a:xfrm>
            <a:off x="10100031" y="1561450"/>
            <a:ext cx="1523922" cy="313748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89639" tIns="89642" rIns="89639" bIns="44819" numCol="1" rtlCol="0" anchor="t" anchorCtr="0" compatLnSpc="1">
            <a:prstTxWarp prst="textNoShape">
              <a:avLst/>
            </a:prstTxWarp>
          </a:bodyPr>
          <a:lstStyle/>
          <a:p>
            <a:pPr algn="ctr" defTabSz="914102" fontAlgn="base">
              <a:spcBef>
                <a:spcPct val="0"/>
              </a:spcBef>
              <a:spcAft>
                <a:spcPct val="0"/>
              </a:spcAft>
            </a:pPr>
            <a:r>
              <a:rPr lang="en-US" sz="1568" dirty="0">
                <a:gradFill>
                  <a:gsLst>
                    <a:gs pos="0">
                      <a:srgbClr val="505050"/>
                    </a:gs>
                    <a:gs pos="100000">
                      <a:srgbClr val="505050"/>
                    </a:gs>
                  </a:gsLst>
                  <a:lin ang="5400000" scaled="0"/>
                </a:gradFill>
                <a:ea typeface="+mj-ea"/>
                <a:cs typeface="+mj-cs"/>
              </a:rPr>
              <a:t>Services</a:t>
            </a:r>
          </a:p>
        </p:txBody>
      </p:sp>
      <p:sp>
        <p:nvSpPr>
          <p:cNvPr id="29" name="Rectangle 28"/>
          <p:cNvSpPr/>
          <p:nvPr/>
        </p:nvSpPr>
        <p:spPr>
          <a:xfrm>
            <a:off x="478405" y="2009661"/>
            <a:ext cx="1344637" cy="44821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Navigation</a:t>
            </a:r>
          </a:p>
        </p:txBody>
      </p:sp>
      <p:sp>
        <p:nvSpPr>
          <p:cNvPr id="30" name="Rectangle 29"/>
          <p:cNvSpPr/>
          <p:nvPr/>
        </p:nvSpPr>
        <p:spPr>
          <a:xfrm>
            <a:off x="478405" y="2632178"/>
            <a:ext cx="1344637" cy="44821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Packaging</a:t>
            </a:r>
          </a:p>
        </p:txBody>
      </p:sp>
      <p:sp>
        <p:nvSpPr>
          <p:cNvPr id="31" name="Rectangle 30"/>
          <p:cNvSpPr/>
          <p:nvPr/>
        </p:nvSpPr>
        <p:spPr>
          <a:xfrm>
            <a:off x="478405" y="3254695"/>
            <a:ext cx="1344637" cy="44821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Contracts</a:t>
            </a:r>
          </a:p>
        </p:txBody>
      </p:sp>
      <p:sp>
        <p:nvSpPr>
          <p:cNvPr id="32" name="Rectangle 31"/>
          <p:cNvSpPr/>
          <p:nvPr/>
        </p:nvSpPr>
        <p:spPr>
          <a:xfrm>
            <a:off x="478405" y="3877213"/>
            <a:ext cx="1344637" cy="44821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Background</a:t>
            </a:r>
          </a:p>
        </p:txBody>
      </p:sp>
      <p:sp>
        <p:nvSpPr>
          <p:cNvPr id="33" name="Rectangle 32"/>
          <p:cNvSpPr/>
          <p:nvPr/>
        </p:nvSpPr>
        <p:spPr>
          <a:xfrm>
            <a:off x="10189673" y="2013358"/>
            <a:ext cx="1344637" cy="46146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Store(s)</a:t>
            </a:r>
          </a:p>
        </p:txBody>
      </p:sp>
      <p:sp>
        <p:nvSpPr>
          <p:cNvPr id="34" name="Rectangle 33"/>
          <p:cNvSpPr/>
          <p:nvPr/>
        </p:nvSpPr>
        <p:spPr>
          <a:xfrm>
            <a:off x="10189673" y="2627156"/>
            <a:ext cx="1344637" cy="44821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Push</a:t>
            </a:r>
          </a:p>
        </p:txBody>
      </p:sp>
      <p:sp>
        <p:nvSpPr>
          <p:cNvPr id="35" name="Rectangle 34"/>
          <p:cNvSpPr/>
          <p:nvPr/>
        </p:nvSpPr>
        <p:spPr>
          <a:xfrm>
            <a:off x="10189673" y="3254695"/>
            <a:ext cx="1344637" cy="44821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Roaming</a:t>
            </a:r>
          </a:p>
        </p:txBody>
      </p:sp>
      <p:sp>
        <p:nvSpPr>
          <p:cNvPr id="47" name="Rectangle 46"/>
          <p:cNvSpPr/>
          <p:nvPr/>
        </p:nvSpPr>
        <p:spPr bwMode="auto">
          <a:xfrm>
            <a:off x="7990609" y="5498853"/>
            <a:ext cx="3633344" cy="91823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79285" tIns="44821" rIns="89639" bIns="44819" numCol="1" rtlCol="0" anchor="t" anchorCtr="0" compatLnSpc="1">
            <a:prstTxWarp prst="textNoShape">
              <a:avLst/>
            </a:prstTxWarp>
          </a:bodyPr>
          <a:lstStyle/>
          <a:p>
            <a:pPr defTabSz="914102" fontAlgn="base">
              <a:spcBef>
                <a:spcPct val="0"/>
              </a:spcBef>
              <a:spcAft>
                <a:spcPct val="0"/>
              </a:spcAft>
            </a:pPr>
            <a:r>
              <a:rPr lang="en-US" sz="1372" dirty="0">
                <a:gradFill>
                  <a:gsLst>
                    <a:gs pos="0">
                      <a:srgbClr val="505050"/>
                    </a:gs>
                    <a:gs pos="100000">
                      <a:srgbClr val="505050"/>
                    </a:gs>
                  </a:gsLst>
                  <a:lin ang="5400000" scaled="0"/>
                </a:gradFill>
                <a:latin typeface="Segoe UI Semibold" panose="020B0702040204020203" pitchFamily="34" charset="0"/>
                <a:ea typeface="+mj-ea"/>
                <a:cs typeface="Segoe UI Semibold" panose="020B0702040204020203" pitchFamily="34" charset="0"/>
              </a:rPr>
              <a:t>Legend</a:t>
            </a:r>
          </a:p>
        </p:txBody>
      </p:sp>
      <p:sp>
        <p:nvSpPr>
          <p:cNvPr id="36" name="Rectangle 35"/>
          <p:cNvSpPr/>
          <p:nvPr/>
        </p:nvSpPr>
        <p:spPr>
          <a:xfrm>
            <a:off x="9904765" y="6090661"/>
            <a:ext cx="1623994" cy="209805"/>
          </a:xfrm>
          <a:prstGeom prst="rect">
            <a:avLst/>
          </a:prstGeom>
          <a:solidFill>
            <a:schemeClr val="accent5">
              <a:lumMod val="40000"/>
              <a:lumOff val="60000"/>
            </a:schemeClr>
          </a:solidFill>
          <a:ln>
            <a:solidFill>
              <a:schemeClr val="accent5">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rgbClr val="C00000"/>
                </a:solidFill>
                <a:effectLst>
                  <a:outerShdw blurRad="38100" dist="38100" dir="2700000" algn="tl">
                    <a:srgbClr val="000000">
                      <a:alpha val="43137"/>
                    </a:srgbClr>
                  </a:outerShdw>
                </a:effectLst>
              </a:rPr>
              <a:t>Windows Phone Only</a:t>
            </a:r>
          </a:p>
        </p:txBody>
      </p:sp>
      <p:sp>
        <p:nvSpPr>
          <p:cNvPr id="37" name="Rectangle 36"/>
          <p:cNvSpPr/>
          <p:nvPr/>
        </p:nvSpPr>
        <p:spPr>
          <a:xfrm>
            <a:off x="9904765" y="5817405"/>
            <a:ext cx="1623994" cy="209805"/>
          </a:xfrm>
          <a:prstGeom prst="rect">
            <a:avLst/>
          </a:prstGeom>
          <a:solidFill>
            <a:srgbClr val="E6E6E6"/>
          </a:solidFill>
          <a:ln>
            <a:solidFill>
              <a:schemeClr val="accent6">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rgbClr val="C00000"/>
                </a:solidFill>
                <a:effectLst>
                  <a:outerShdw blurRad="38100" dist="38100" dir="2700000" algn="tl">
                    <a:srgbClr val="000000">
                      <a:alpha val="43137"/>
                    </a:srgbClr>
                  </a:outerShdw>
                </a:effectLst>
              </a:rPr>
              <a:t>Windows Only</a:t>
            </a:r>
          </a:p>
        </p:txBody>
      </p:sp>
      <p:sp>
        <p:nvSpPr>
          <p:cNvPr id="38" name="Rectangle 37"/>
          <p:cNvSpPr/>
          <p:nvPr/>
        </p:nvSpPr>
        <p:spPr>
          <a:xfrm>
            <a:off x="8186618" y="5816838"/>
            <a:ext cx="1623994" cy="474653"/>
          </a:xfrm>
          <a:prstGeom prst="rect">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effectLst>
                  <a:outerShdw blurRad="38100" dist="38100" dir="2700000" algn="tl">
                    <a:srgbClr val="000000">
                      <a:alpha val="43137"/>
                    </a:srgbClr>
                  </a:outerShdw>
                </a:effectLst>
              </a:rPr>
              <a:t>Windows + </a:t>
            </a:r>
            <a:br>
              <a:rPr lang="en-US" sz="1176" dirty="0">
                <a:gradFill>
                  <a:gsLst>
                    <a:gs pos="0">
                      <a:srgbClr val="FFFFFF"/>
                    </a:gs>
                    <a:gs pos="100000">
                      <a:srgbClr val="FFFFFF"/>
                    </a:gs>
                  </a:gsLst>
                  <a:lin ang="5400000" scaled="0"/>
                </a:gradFill>
                <a:effectLst>
                  <a:outerShdw blurRad="38100" dist="38100" dir="2700000" algn="tl">
                    <a:srgbClr val="000000">
                      <a:alpha val="43137"/>
                    </a:srgbClr>
                  </a:outerShdw>
                </a:effectLst>
              </a:rPr>
            </a:br>
            <a:r>
              <a:rPr lang="en-US" sz="1176" dirty="0">
                <a:gradFill>
                  <a:gsLst>
                    <a:gs pos="0">
                      <a:srgbClr val="FFFFFF"/>
                    </a:gs>
                    <a:gs pos="100000">
                      <a:srgbClr val="FFFFFF"/>
                    </a:gs>
                  </a:gsLst>
                  <a:lin ang="5400000" scaled="0"/>
                </a:gradFill>
                <a:effectLst>
                  <a:outerShdw blurRad="38100" dist="38100" dir="2700000" algn="tl">
                    <a:srgbClr val="000000">
                      <a:alpha val="43137"/>
                    </a:srgbClr>
                  </a:outerShdw>
                </a:effectLst>
              </a:rPr>
              <a:t>Windows Phone</a:t>
            </a:r>
          </a:p>
        </p:txBody>
      </p:sp>
      <p:sp>
        <p:nvSpPr>
          <p:cNvPr id="44" name="Rectangle 43"/>
          <p:cNvSpPr/>
          <p:nvPr/>
        </p:nvSpPr>
        <p:spPr>
          <a:xfrm>
            <a:off x="388763" y="4851265"/>
            <a:ext cx="11235190" cy="51998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765" dirty="0">
                <a:gradFill>
                  <a:gsLst>
                    <a:gs pos="0">
                      <a:srgbClr val="FFFFFF"/>
                    </a:gs>
                    <a:gs pos="100000">
                      <a:srgbClr val="FFFFFF"/>
                    </a:gs>
                  </a:gsLst>
                  <a:lin ang="5400000" scaled="0"/>
                </a:gradFill>
              </a:rPr>
              <a:t>Windows Kernel</a:t>
            </a:r>
          </a:p>
        </p:txBody>
      </p:sp>
      <p:sp>
        <p:nvSpPr>
          <p:cNvPr id="39" name="Rectangle 38"/>
          <p:cNvSpPr/>
          <p:nvPr/>
        </p:nvSpPr>
        <p:spPr>
          <a:xfrm>
            <a:off x="11250442" y="2017238"/>
            <a:ext cx="278316" cy="457587"/>
          </a:xfrm>
          <a:prstGeom prst="rect">
            <a:avLst/>
          </a:prstGeom>
          <a:solidFill>
            <a:srgbClr val="E6E6E6"/>
          </a:solidFill>
          <a:ln>
            <a:solidFill>
              <a:schemeClr val="accent6">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176"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40" name="Rectangle 39"/>
          <p:cNvSpPr/>
          <p:nvPr/>
        </p:nvSpPr>
        <p:spPr>
          <a:xfrm>
            <a:off x="10185363" y="2009661"/>
            <a:ext cx="243357" cy="457586"/>
          </a:xfrm>
          <a:prstGeom prst="rect">
            <a:avLst/>
          </a:prstGeom>
          <a:solidFill>
            <a:schemeClr val="accent5">
              <a:lumMod val="40000"/>
              <a:lumOff val="60000"/>
            </a:schemeClr>
          </a:solidFill>
          <a:ln>
            <a:solidFill>
              <a:schemeClr val="accent5">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176"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41" name="Rectangle 40"/>
          <p:cNvSpPr/>
          <p:nvPr/>
        </p:nvSpPr>
        <p:spPr>
          <a:xfrm>
            <a:off x="10184121" y="3830507"/>
            <a:ext cx="1344637" cy="44821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App Data Backup</a:t>
            </a:r>
          </a:p>
        </p:txBody>
      </p:sp>
    </p:spTree>
    <p:extLst>
      <p:ext uri="{BB962C8B-B14F-4D97-AF65-F5344CB8AC3E}">
        <p14:creationId xmlns:p14="http://schemas.microsoft.com/office/powerpoint/2010/main" val="40180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Thank You</a:t>
            </a:r>
            <a:endParaRPr lang="en-US" dirty="0"/>
          </a:p>
        </p:txBody>
      </p:sp>
      <p:sp>
        <p:nvSpPr>
          <p:cNvPr id="8" name="Text Placeholder 7"/>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0669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1" y="1704036"/>
            <a:ext cx="10515600" cy="4795159"/>
          </a:xfrm>
        </p:spPr>
        <p:txBody>
          <a:bodyPr/>
          <a:lstStyle/>
          <a:p>
            <a:r>
              <a:rPr lang="en-US" sz="2800" dirty="0" smtClean="0"/>
              <a:t>Jumpstart</a:t>
            </a:r>
          </a:p>
          <a:p>
            <a:r>
              <a:rPr lang="en-US" sz="1800" dirty="0">
                <a:hlinkClick r:id="rId2"/>
              </a:rPr>
              <a:t>http://</a:t>
            </a:r>
            <a:r>
              <a:rPr lang="en-US" sz="1800" dirty="0" smtClean="0">
                <a:hlinkClick r:id="rId2"/>
              </a:rPr>
              <a:t>channel9.msdn.com/Series/Building-Apps-for-Windows-Phone-8-1</a:t>
            </a:r>
            <a:r>
              <a:rPr lang="en-US" sz="1800" dirty="0" smtClean="0"/>
              <a:t> </a:t>
            </a:r>
          </a:p>
          <a:p>
            <a:r>
              <a:rPr lang="en-US" sz="2800" dirty="0" smtClean="0"/>
              <a:t>Absolute beginners</a:t>
            </a:r>
          </a:p>
          <a:p>
            <a:r>
              <a:rPr lang="en-US" sz="1800" dirty="0">
                <a:hlinkClick r:id="rId3"/>
              </a:rPr>
              <a:t>http://</a:t>
            </a:r>
            <a:r>
              <a:rPr lang="en-US" sz="1800" dirty="0" smtClean="0">
                <a:hlinkClick r:id="rId3"/>
              </a:rPr>
              <a:t>channel9.msdn.com/Series/Windows-Store-apps-for-Absolute-Beginners-with-C-</a:t>
            </a:r>
            <a:endParaRPr lang="en-US" sz="1800" dirty="0" smtClean="0"/>
          </a:p>
          <a:p>
            <a:r>
              <a:rPr lang="en-US" sz="1800" dirty="0">
                <a:hlinkClick r:id="rId4"/>
              </a:rPr>
              <a:t>http://</a:t>
            </a:r>
            <a:r>
              <a:rPr lang="en-US" sz="1800" dirty="0" smtClean="0">
                <a:hlinkClick r:id="rId4"/>
              </a:rPr>
              <a:t>channel9.msdn.com/Series/Windows-Phone-8-1-Development-for-Absolute-Beginners</a:t>
            </a:r>
            <a:endParaRPr lang="en-US" sz="1800" dirty="0" smtClean="0"/>
          </a:p>
          <a:p>
            <a:r>
              <a:rPr lang="en-US" sz="2800" dirty="0"/>
              <a:t>Deploying and managing enterprise </a:t>
            </a:r>
            <a:r>
              <a:rPr lang="en-US" sz="2800" dirty="0" smtClean="0"/>
              <a:t>apps</a:t>
            </a:r>
          </a:p>
          <a:p>
            <a:r>
              <a:rPr lang="en-US" sz="1800" dirty="0" smtClean="0">
                <a:hlinkClick r:id="rId5"/>
              </a:rPr>
              <a:t>http://channel9.msdn.com/events/TechEd/NorthAmerica/2014/WIN-B217</a:t>
            </a:r>
            <a:r>
              <a:rPr lang="en-US" sz="1800" dirty="0" smtClean="0"/>
              <a:t> </a:t>
            </a:r>
          </a:p>
          <a:p>
            <a:endParaRPr lang="en-US" sz="2800" dirty="0"/>
          </a:p>
        </p:txBody>
      </p:sp>
      <p:sp>
        <p:nvSpPr>
          <p:cNvPr id="4" name="Title 3"/>
          <p:cNvSpPr>
            <a:spLocks noGrp="1"/>
          </p:cNvSpPr>
          <p:nvPr>
            <p:ph type="title"/>
          </p:nvPr>
        </p:nvSpPr>
        <p:spPr/>
        <p:txBody>
          <a:bodyPr/>
          <a:lstStyle/>
          <a:p>
            <a:r>
              <a:rPr lang="en-US" dirty="0" smtClean="0"/>
              <a:t>Resources</a:t>
            </a:r>
            <a:endParaRPr lang="en-US" dirty="0"/>
          </a:p>
        </p:txBody>
      </p:sp>
    </p:spTree>
    <p:extLst>
      <p:ext uri="{BB962C8B-B14F-4D97-AF65-F5344CB8AC3E}">
        <p14:creationId xmlns:p14="http://schemas.microsoft.com/office/powerpoint/2010/main" val="2451623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smtClean="0"/>
              <a:t>IDE Improvements</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558" y="1189494"/>
            <a:ext cx="9538520" cy="5083688"/>
          </a:xfrm>
          <a:prstGeom prst="rect">
            <a:avLst/>
          </a:prstGeom>
        </p:spPr>
      </p:pic>
      <p:sp>
        <p:nvSpPr>
          <p:cNvPr id="11" name="Pentagon 10"/>
          <p:cNvSpPr/>
          <p:nvPr/>
        </p:nvSpPr>
        <p:spPr bwMode="auto">
          <a:xfrm>
            <a:off x="2021026" y="4549531"/>
            <a:ext cx="522914" cy="29880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7607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SDK Tools</a:t>
            </a:r>
            <a:endParaRPr lang="en-GB" dirty="0"/>
          </a:p>
        </p:txBody>
      </p:sp>
      <p:sp>
        <p:nvSpPr>
          <p:cNvPr id="7" name="Text Placeholder 24"/>
          <p:cNvSpPr>
            <a:spLocks noGrp="1"/>
          </p:cNvSpPr>
          <p:nvPr>
            <p:ph type="body" sz="quarter" idx="11"/>
          </p:nvPr>
        </p:nvSpPr>
        <p:spPr>
          <a:xfrm>
            <a:off x="838200" y="1447801"/>
            <a:ext cx="5079001" cy="894540"/>
          </a:xfrm>
          <a:prstGeom prst="rect">
            <a:avLst/>
          </a:prstGeom>
        </p:spPr>
        <p:txBody>
          <a:bodyPr/>
          <a:lstStyle/>
          <a:p>
            <a:pPr>
              <a:lnSpc>
                <a:spcPct val="150000"/>
              </a:lnSpc>
              <a:buClr>
                <a:schemeClr val="accent1"/>
              </a:buClr>
              <a:buFont typeface="Courier New" panose="02070309020205020404" pitchFamily="49" charset="0"/>
              <a:buChar char="o"/>
            </a:pPr>
            <a:endParaRPr lang="en-US" sz="3968" b="1" dirty="0">
              <a:latin typeface="Segoe UI Semilight" panose="020B0402040204020203" pitchFamily="34" charset="0"/>
              <a:cs typeface="Segoe UI Semilight" panose="020B0402040204020203" pitchFamily="34" charset="0"/>
            </a:endParaRPr>
          </a:p>
        </p:txBody>
      </p:sp>
      <p:sp>
        <p:nvSpPr>
          <p:cNvPr id="2" name="Text Placeholder 1"/>
          <p:cNvSpPr>
            <a:spLocks noGrp="1"/>
          </p:cNvSpPr>
          <p:nvPr>
            <p:ph type="body" sz="quarter" idx="12"/>
          </p:nvPr>
        </p:nvSpPr>
        <p:spPr>
          <a:xfrm>
            <a:off x="6202837" y="1447801"/>
            <a:ext cx="5150963" cy="4862870"/>
          </a:xfrm>
        </p:spPr>
        <p:txBody>
          <a:bodyPr/>
          <a:lstStyle/>
          <a:p>
            <a:pPr>
              <a:lnSpc>
                <a:spcPct val="150000"/>
              </a:lnSpc>
              <a:buClr>
                <a:schemeClr val="accent1"/>
              </a:buClr>
              <a:buFont typeface="Courier New" panose="02070309020205020404" pitchFamily="49" charset="0"/>
              <a:buChar char="o"/>
            </a:pPr>
            <a:r>
              <a:rPr lang="en-US" sz="2400" dirty="0">
                <a:latin typeface="Segoe UI Semilight" panose="020B0402040204020203" pitchFamily="34" charset="0"/>
                <a:cs typeface="Segoe UI Semilight" panose="020B0402040204020203" pitchFamily="34" charset="0"/>
              </a:rPr>
              <a:t> </a:t>
            </a:r>
            <a:r>
              <a:rPr lang="en-US" sz="2400" b="1" dirty="0">
                <a:latin typeface="Segoe UI Semilight" panose="020B0402040204020203" pitchFamily="34" charset="0"/>
                <a:cs typeface="Segoe UI Semilight" panose="020B0402040204020203" pitchFamily="34" charset="0"/>
              </a:rPr>
              <a:t>Hyper-V based emulator improvements:</a:t>
            </a:r>
          </a:p>
          <a:p>
            <a:pPr lvl="1">
              <a:lnSpc>
                <a:spcPct val="150000"/>
              </a:lnSpc>
              <a:buClr>
                <a:schemeClr val="accent1"/>
              </a:buClr>
              <a:buFont typeface="Courier New" panose="02070309020205020404" pitchFamily="49" charset="0"/>
              <a:buChar char="o"/>
            </a:pPr>
            <a:r>
              <a:rPr lang="en-US" b="1" dirty="0">
                <a:latin typeface="Segoe UI Semilight" panose="020B0402040204020203" pitchFamily="34" charset="0"/>
                <a:cs typeface="Segoe UI Semilight" panose="020B0402040204020203" pitchFamily="34" charset="0"/>
              </a:rPr>
              <a:t> Network</a:t>
            </a:r>
          </a:p>
          <a:p>
            <a:pPr lvl="1">
              <a:lnSpc>
                <a:spcPct val="150000"/>
              </a:lnSpc>
              <a:buClr>
                <a:schemeClr val="accent1"/>
              </a:buClr>
              <a:buFont typeface="Courier New" panose="02070309020205020404" pitchFamily="49" charset="0"/>
              <a:buChar char="o"/>
            </a:pPr>
            <a:r>
              <a:rPr lang="en-US" b="1" dirty="0">
                <a:latin typeface="Segoe UI Semilight" panose="020B0402040204020203" pitchFamily="34" charset="0"/>
                <a:cs typeface="Segoe UI Semilight" panose="020B0402040204020203" pitchFamily="34" charset="0"/>
              </a:rPr>
              <a:t> Multi-touch emulation with mouse</a:t>
            </a:r>
          </a:p>
          <a:p>
            <a:pPr lvl="1">
              <a:lnSpc>
                <a:spcPct val="150000"/>
              </a:lnSpc>
              <a:buClr>
                <a:schemeClr val="accent1"/>
              </a:buClr>
              <a:buFont typeface="Courier New" panose="02070309020205020404" pitchFamily="49" charset="0"/>
              <a:buChar char="o"/>
            </a:pPr>
            <a:r>
              <a:rPr lang="en-US" b="1" dirty="0">
                <a:latin typeface="Segoe UI Semilight" panose="020B0402040204020203" pitchFamily="34" charset="0"/>
                <a:cs typeface="Segoe UI Semilight" panose="020B0402040204020203" pitchFamily="34" charset="0"/>
              </a:rPr>
              <a:t> SD card</a:t>
            </a:r>
          </a:p>
          <a:p>
            <a:pPr lvl="1">
              <a:lnSpc>
                <a:spcPct val="150000"/>
              </a:lnSpc>
              <a:buClr>
                <a:schemeClr val="accent1"/>
              </a:buClr>
              <a:buFont typeface="Courier New" panose="02070309020205020404" pitchFamily="49" charset="0"/>
              <a:buChar char="o"/>
            </a:pPr>
            <a:r>
              <a:rPr lang="en-US" b="1" dirty="0">
                <a:latin typeface="Segoe UI Semilight" panose="020B0402040204020203" pitchFamily="34" charset="0"/>
                <a:cs typeface="Segoe UI Semilight" panose="020B0402040204020203" pitchFamily="34" charset="0"/>
              </a:rPr>
              <a:t> Location improvements</a:t>
            </a:r>
          </a:p>
          <a:p>
            <a:pPr marL="336145" lvl="1" indent="-336145">
              <a:lnSpc>
                <a:spcPct val="150000"/>
              </a:lnSpc>
              <a:buClr>
                <a:schemeClr val="accent1"/>
              </a:buClr>
              <a:buFont typeface="Courier New" panose="02070309020205020404" pitchFamily="49" charset="0"/>
              <a:buChar char="o"/>
            </a:pPr>
            <a:r>
              <a:rPr lang="en-US" dirty="0">
                <a:latin typeface="Segoe UI Semilight" panose="020B0402040204020203" pitchFamily="34" charset="0"/>
                <a:cs typeface="Segoe UI Semilight" panose="020B0402040204020203" pitchFamily="34" charset="0"/>
              </a:rPr>
              <a:t> </a:t>
            </a:r>
            <a:r>
              <a:rPr lang="en-US" b="1" dirty="0">
                <a:latin typeface="Segoe UI Semilight" panose="020B0402040204020203" pitchFamily="34" charset="0"/>
                <a:cs typeface="Segoe UI Semilight" panose="020B0402040204020203" pitchFamily="34" charset="0"/>
              </a:rPr>
              <a:t>Push simulation</a:t>
            </a:r>
          </a:p>
          <a:p>
            <a:pPr lvl="1">
              <a:lnSpc>
                <a:spcPct val="150000"/>
              </a:lnSpc>
              <a:buClr>
                <a:schemeClr val="accent1"/>
              </a:buClr>
              <a:buFont typeface="Courier New" panose="02070309020205020404" pitchFamily="49" charset="0"/>
              <a:buChar char="o"/>
            </a:pPr>
            <a:r>
              <a:rPr lang="en-GB" b="1" dirty="0">
                <a:latin typeface="Segoe UI Semilight" panose="020B0402040204020203" pitchFamily="34" charset="0"/>
                <a:cs typeface="Segoe UI Semilight" panose="020B0402040204020203" pitchFamily="34" charset="0"/>
              </a:rPr>
              <a:t>Locally simulate push notifications</a:t>
            </a:r>
          </a:p>
          <a:p>
            <a:pPr lvl="1">
              <a:lnSpc>
                <a:spcPct val="150000"/>
              </a:lnSpc>
              <a:buClr>
                <a:schemeClr val="accent1"/>
              </a:buClr>
              <a:buFont typeface="Courier New" panose="02070309020205020404" pitchFamily="49" charset="0"/>
              <a:buChar char="o"/>
            </a:pPr>
            <a:r>
              <a:rPr lang="en-GB" b="1" dirty="0">
                <a:latin typeface="Segoe UI Semilight" panose="020B0402040204020203" pitchFamily="34" charset="0"/>
                <a:cs typeface="Segoe UI Semilight" panose="020B0402040204020203" pitchFamily="34" charset="0"/>
              </a:rPr>
              <a:t>Save and load data </a:t>
            </a:r>
            <a:r>
              <a:rPr lang="en-GB" b="1" dirty="0" smtClean="0">
                <a:latin typeface="Segoe UI Semilight" panose="020B0402040204020203" pitchFamily="34" charset="0"/>
                <a:cs typeface="Segoe UI Semilight" panose="020B0402040204020203" pitchFamily="34" charset="0"/>
              </a:rPr>
              <a:t>samples</a:t>
            </a:r>
            <a:endParaRPr lang="en-GB" b="1" dirty="0">
              <a:latin typeface="Segoe UI Semilight" panose="020B0402040204020203" pitchFamily="34" charset="0"/>
              <a:cs typeface="Segoe UI Semilight" panose="020B0402040204020203"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11" y="1317037"/>
            <a:ext cx="2692018" cy="485227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441" y="1317036"/>
            <a:ext cx="239890" cy="1874932"/>
          </a:xfrm>
          <a:prstGeom prst="rect">
            <a:avLst/>
          </a:prstGeom>
        </p:spPr>
      </p:pic>
    </p:spTree>
    <p:extLst>
      <p:ext uri="{BB962C8B-B14F-4D97-AF65-F5344CB8AC3E}">
        <p14:creationId xmlns:p14="http://schemas.microsoft.com/office/powerpoint/2010/main" val="280220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Emulators</a:t>
            </a:r>
            <a:endParaRPr lang="en-GB" dirty="0"/>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pic>
        <p:nvPicPr>
          <p:cNvPr id="13" name="Picture 12"/>
          <p:cNvPicPr>
            <a:picLocks noChangeAspect="1"/>
          </p:cNvPicPr>
          <p:nvPr/>
        </p:nvPicPr>
        <p:blipFill>
          <a:blip r:embed="rId2"/>
          <a:stretch>
            <a:fillRect/>
          </a:stretch>
        </p:blipFill>
        <p:spPr>
          <a:xfrm>
            <a:off x="509686" y="3204894"/>
            <a:ext cx="1755499" cy="3118811"/>
          </a:xfrm>
          <a:prstGeom prst="rect">
            <a:avLst/>
          </a:prstGeom>
        </p:spPr>
      </p:pic>
      <p:pic>
        <p:nvPicPr>
          <p:cNvPr id="14" name="Picture 13"/>
          <p:cNvPicPr>
            <a:picLocks noChangeAspect="1"/>
          </p:cNvPicPr>
          <p:nvPr/>
        </p:nvPicPr>
        <p:blipFill rotWithShape="1">
          <a:blip r:embed="rId3"/>
          <a:srcRect b="23038"/>
          <a:stretch/>
        </p:blipFill>
        <p:spPr>
          <a:xfrm>
            <a:off x="8169694" y="665024"/>
            <a:ext cx="3921859" cy="5677357"/>
          </a:xfrm>
          <a:prstGeom prst="rect">
            <a:avLst/>
          </a:prstGeom>
        </p:spPr>
      </p:pic>
      <p:pic>
        <p:nvPicPr>
          <p:cNvPr id="15" name="Picture 14"/>
          <p:cNvPicPr>
            <a:picLocks noChangeAspect="1"/>
          </p:cNvPicPr>
          <p:nvPr/>
        </p:nvPicPr>
        <p:blipFill>
          <a:blip r:embed="rId4"/>
          <a:stretch>
            <a:fillRect/>
          </a:stretch>
        </p:blipFill>
        <p:spPr>
          <a:xfrm>
            <a:off x="5438914" y="1379361"/>
            <a:ext cx="2623910" cy="4977025"/>
          </a:xfrm>
          <a:prstGeom prst="rect">
            <a:avLst/>
          </a:prstGeom>
        </p:spPr>
      </p:pic>
      <p:pic>
        <p:nvPicPr>
          <p:cNvPr id="16" name="Picture 15"/>
          <p:cNvPicPr>
            <a:picLocks noChangeAspect="1"/>
          </p:cNvPicPr>
          <p:nvPr/>
        </p:nvPicPr>
        <p:blipFill>
          <a:blip r:embed="rId5"/>
          <a:stretch>
            <a:fillRect/>
          </a:stretch>
        </p:blipFill>
        <p:spPr>
          <a:xfrm>
            <a:off x="2451385" y="1359745"/>
            <a:ext cx="2801328" cy="4995701"/>
          </a:xfrm>
          <a:prstGeom prst="rect">
            <a:avLst/>
          </a:prstGeom>
        </p:spPr>
      </p:pic>
      <p:sp>
        <p:nvSpPr>
          <p:cNvPr id="17" name="TextBox 16"/>
          <p:cNvSpPr txBox="1"/>
          <p:nvPr/>
        </p:nvSpPr>
        <p:spPr>
          <a:xfrm>
            <a:off x="456251" y="2831384"/>
            <a:ext cx="1941699" cy="479745"/>
          </a:xfrm>
          <a:prstGeom prst="rect">
            <a:avLst/>
          </a:prstGeom>
          <a:noFill/>
        </p:spPr>
        <p:txBody>
          <a:bodyPr wrap="square" lIns="179285" tIns="143428" rIns="179285" bIns="143428" rtlCol="0">
            <a:spAutoFit/>
          </a:bodyPr>
          <a:lstStyle/>
          <a:p>
            <a:pPr>
              <a:lnSpc>
                <a:spcPct val="90000"/>
              </a:lnSpc>
            </a:pPr>
            <a:r>
              <a:rPr lang="en-GB" sz="1372" dirty="0">
                <a:gradFill>
                  <a:gsLst>
                    <a:gs pos="2917">
                      <a:schemeClr val="tx1"/>
                    </a:gs>
                    <a:gs pos="30000">
                      <a:schemeClr val="tx1"/>
                    </a:gs>
                  </a:gsLst>
                  <a:lin ang="5400000" scaled="0"/>
                </a:gradFill>
              </a:rPr>
              <a:t>Emulator 8.1 WVGA</a:t>
            </a:r>
          </a:p>
        </p:txBody>
      </p:sp>
      <p:sp>
        <p:nvSpPr>
          <p:cNvPr id="18" name="TextBox 17"/>
          <p:cNvSpPr txBox="1"/>
          <p:nvPr/>
        </p:nvSpPr>
        <p:spPr>
          <a:xfrm>
            <a:off x="2881199" y="1044556"/>
            <a:ext cx="1941699" cy="479745"/>
          </a:xfrm>
          <a:prstGeom prst="rect">
            <a:avLst/>
          </a:prstGeom>
          <a:noFill/>
        </p:spPr>
        <p:txBody>
          <a:bodyPr wrap="square" lIns="179285" tIns="143428" rIns="179285" bIns="143428" rtlCol="0">
            <a:spAutoFit/>
          </a:bodyPr>
          <a:lstStyle/>
          <a:p>
            <a:pPr>
              <a:lnSpc>
                <a:spcPct val="90000"/>
              </a:lnSpc>
            </a:pPr>
            <a:r>
              <a:rPr lang="en-GB" sz="1372" dirty="0">
                <a:gradFill>
                  <a:gsLst>
                    <a:gs pos="2917">
                      <a:schemeClr val="tx1"/>
                    </a:gs>
                    <a:gs pos="30000">
                      <a:schemeClr val="tx1"/>
                    </a:gs>
                  </a:gsLst>
                  <a:lin ang="5400000" scaled="0"/>
                </a:gradFill>
              </a:rPr>
              <a:t>Emulator 8.1 WXGA</a:t>
            </a:r>
          </a:p>
        </p:txBody>
      </p:sp>
      <p:sp>
        <p:nvSpPr>
          <p:cNvPr id="19" name="TextBox 18"/>
          <p:cNvSpPr txBox="1"/>
          <p:nvPr/>
        </p:nvSpPr>
        <p:spPr>
          <a:xfrm>
            <a:off x="5780018" y="1031498"/>
            <a:ext cx="1941699" cy="479745"/>
          </a:xfrm>
          <a:prstGeom prst="rect">
            <a:avLst/>
          </a:prstGeom>
          <a:noFill/>
        </p:spPr>
        <p:txBody>
          <a:bodyPr wrap="square" lIns="179285" tIns="143428" rIns="179285" bIns="143428" rtlCol="0">
            <a:spAutoFit/>
          </a:bodyPr>
          <a:lstStyle/>
          <a:p>
            <a:pPr>
              <a:lnSpc>
                <a:spcPct val="90000"/>
              </a:lnSpc>
            </a:pPr>
            <a:r>
              <a:rPr lang="en-GB" sz="1372" dirty="0">
                <a:gradFill>
                  <a:gsLst>
                    <a:gs pos="2917">
                      <a:schemeClr val="tx1"/>
                    </a:gs>
                    <a:gs pos="30000">
                      <a:schemeClr val="tx1"/>
                    </a:gs>
                  </a:gsLst>
                  <a:lin ang="5400000" scaled="0"/>
                </a:gradFill>
              </a:rPr>
              <a:t>Emulator 8.1 720p</a:t>
            </a:r>
          </a:p>
        </p:txBody>
      </p:sp>
      <p:sp>
        <p:nvSpPr>
          <p:cNvPr id="20" name="TextBox 19"/>
          <p:cNvSpPr txBox="1"/>
          <p:nvPr/>
        </p:nvSpPr>
        <p:spPr>
          <a:xfrm>
            <a:off x="9159774" y="308193"/>
            <a:ext cx="1941699" cy="479745"/>
          </a:xfrm>
          <a:prstGeom prst="rect">
            <a:avLst/>
          </a:prstGeom>
          <a:noFill/>
        </p:spPr>
        <p:txBody>
          <a:bodyPr wrap="square" lIns="179285" tIns="143428" rIns="179285" bIns="143428" rtlCol="0">
            <a:spAutoFit/>
          </a:bodyPr>
          <a:lstStyle/>
          <a:p>
            <a:pPr>
              <a:lnSpc>
                <a:spcPct val="90000"/>
              </a:lnSpc>
            </a:pPr>
            <a:r>
              <a:rPr lang="en-GB" sz="1372" dirty="0">
                <a:gradFill>
                  <a:gsLst>
                    <a:gs pos="2917">
                      <a:schemeClr val="tx1"/>
                    </a:gs>
                    <a:gs pos="30000">
                      <a:schemeClr val="tx1"/>
                    </a:gs>
                  </a:gsLst>
                  <a:lin ang="5400000" scaled="0"/>
                </a:gradFill>
              </a:rPr>
              <a:t>Emulator 8.1 1080p</a:t>
            </a:r>
          </a:p>
        </p:txBody>
      </p:sp>
    </p:spTree>
    <p:extLst>
      <p:ext uri="{BB962C8B-B14F-4D97-AF65-F5344CB8AC3E}">
        <p14:creationId xmlns:p14="http://schemas.microsoft.com/office/powerpoint/2010/main" val="106528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520699" y="2734985"/>
            <a:ext cx="5444165" cy="1900264"/>
          </a:xfrm>
        </p:spPr>
        <p:txBody>
          <a:bodyPr/>
          <a:lstStyle/>
          <a:p>
            <a:pPr marL="385169" lvl="1">
              <a:lnSpc>
                <a:spcPct val="200000"/>
              </a:lnSpc>
            </a:pPr>
            <a:r>
              <a:rPr lang="en-US" sz="2133" dirty="0"/>
              <a:t>Locally simulate push notifications</a:t>
            </a:r>
          </a:p>
          <a:p>
            <a:pPr marL="385169" lvl="1">
              <a:lnSpc>
                <a:spcPct val="200000"/>
              </a:lnSpc>
            </a:pPr>
            <a:r>
              <a:rPr lang="en-US" sz="2133" dirty="0"/>
              <a:t>Save and load data samples</a:t>
            </a:r>
          </a:p>
          <a:p>
            <a:endParaRPr lang="en-US" dirty="0"/>
          </a:p>
        </p:txBody>
      </p:sp>
      <p:sp>
        <p:nvSpPr>
          <p:cNvPr id="9" name="Picture Placeholder 8"/>
          <p:cNvSpPr>
            <a:spLocks noGrp="1"/>
          </p:cNvSpPr>
          <p:nvPr>
            <p:ph type="pic" sz="quarter" idx="14"/>
          </p:nvPr>
        </p:nvSpPr>
        <p:spPr/>
      </p:sp>
      <p:sp>
        <p:nvSpPr>
          <p:cNvPr id="13" name="Title 12"/>
          <p:cNvSpPr>
            <a:spLocks noGrp="1"/>
          </p:cNvSpPr>
          <p:nvPr>
            <p:ph type="title" idx="4294967295"/>
          </p:nvPr>
        </p:nvSpPr>
        <p:spPr>
          <a:xfrm>
            <a:off x="0" y="1123950"/>
            <a:ext cx="5091113" cy="771525"/>
          </a:xfrm>
        </p:spPr>
        <p:txBody>
          <a:bodyPr/>
          <a:lstStyle/>
          <a:p>
            <a:r>
              <a:rPr lang="en-US" dirty="0" smtClean="0"/>
              <a:t>Push Simulation</a:t>
            </a:r>
            <a:endParaRPr lang="en-US"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9733" y="561103"/>
            <a:ext cx="6792267" cy="4734787"/>
          </a:xfrm>
          <a:prstGeom prst="rect">
            <a:avLst/>
          </a:prstGeom>
        </p:spPr>
      </p:pic>
    </p:spTree>
    <p:extLst>
      <p:ext uri="{BB962C8B-B14F-4D97-AF65-F5344CB8AC3E}">
        <p14:creationId xmlns:p14="http://schemas.microsoft.com/office/powerpoint/2010/main" val="12509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XAML Diagnostic Improvements</a:t>
            </a:r>
            <a:endParaRPr lang="en-US" dirty="0"/>
          </a:p>
        </p:txBody>
      </p:sp>
      <p:sp>
        <p:nvSpPr>
          <p:cNvPr id="12" name="Text Placeholder 3"/>
          <p:cNvSpPr>
            <a:spLocks noGrp="1"/>
          </p:cNvSpPr>
          <p:nvPr>
            <p:ph type="body" sz="quarter" idx="11"/>
          </p:nvPr>
        </p:nvSpPr>
        <p:spPr/>
        <p:txBody>
          <a:bodyPr/>
          <a:lstStyle/>
          <a:p>
            <a:r>
              <a:rPr lang="en-US" smtClean="0"/>
              <a:t>UI responsiveness</a:t>
            </a:r>
          </a:p>
          <a:p>
            <a:pPr lvl="1"/>
            <a:endParaRPr lang="en-US" smtClean="0"/>
          </a:p>
          <a:p>
            <a:pPr lvl="1"/>
            <a:r>
              <a:rPr lang="en-US" smtClean="0"/>
              <a:t>Identify hot elements</a:t>
            </a:r>
          </a:p>
          <a:p>
            <a:pPr lvl="1"/>
            <a:r>
              <a:rPr lang="en-US" smtClean="0"/>
              <a:t>Startup and page rendering</a:t>
            </a:r>
          </a:p>
          <a:p>
            <a:pPr lvl="1"/>
            <a:r>
              <a:rPr lang="en-US" smtClean="0"/>
              <a:t>UI thread utilization</a:t>
            </a:r>
          </a:p>
          <a:p>
            <a:pPr lvl="1"/>
            <a:r>
              <a:rPr lang="en-US" smtClean="0"/>
              <a:t>Frames per second</a:t>
            </a:r>
          </a:p>
          <a:p>
            <a:endParaRPr lang="en-US" smtClean="0"/>
          </a:p>
          <a:p>
            <a:endParaRPr lang="en-US" smtClean="0"/>
          </a:p>
          <a:p>
            <a:endParaRPr lang="en-US" dirty="0"/>
          </a:p>
        </p:txBody>
      </p:sp>
      <p:sp>
        <p:nvSpPr>
          <p:cNvPr id="15" name="Text Placeholder 14"/>
          <p:cNvSpPr>
            <a:spLocks noGrp="1"/>
          </p:cNvSpPr>
          <p:nvPr>
            <p:ph type="body" sz="quarter" idx="12"/>
          </p:nvPr>
        </p:nvSpPr>
        <p:spPr/>
        <p:txBody>
          <a:bodyPr/>
          <a:lstStyle/>
          <a:p>
            <a:endParaRPr lang="en-US"/>
          </a:p>
        </p:txBody>
      </p:sp>
      <p:grpSp>
        <p:nvGrpSpPr>
          <p:cNvPr id="8" name="Group 7"/>
          <p:cNvGrpSpPr/>
          <p:nvPr/>
        </p:nvGrpSpPr>
        <p:grpSpPr>
          <a:xfrm>
            <a:off x="5147187" y="1447801"/>
            <a:ext cx="7015758" cy="4584290"/>
            <a:chOff x="-4763" y="-4763"/>
            <a:chExt cx="12201525" cy="6867523"/>
          </a:xfrm>
        </p:grpSpPr>
        <p:pic>
          <p:nvPicPr>
            <p:cNvPr id="9" name="Picture 8"/>
            <p:cNvPicPr>
              <a:picLocks noChangeAspect="1"/>
            </p:cNvPicPr>
            <p:nvPr/>
          </p:nvPicPr>
          <p:blipFill>
            <a:blip r:embed="rId2"/>
            <a:stretch>
              <a:fillRect/>
            </a:stretch>
          </p:blipFill>
          <p:spPr>
            <a:xfrm>
              <a:off x="-4763" y="-4763"/>
              <a:ext cx="12201525" cy="6867523"/>
            </a:xfrm>
            <a:prstGeom prst="rect">
              <a:avLst/>
            </a:prstGeom>
          </p:spPr>
        </p:pic>
        <p:pic>
          <p:nvPicPr>
            <p:cNvPr id="10" name="Picture 9"/>
            <p:cNvPicPr>
              <a:picLocks noChangeAspect="1"/>
            </p:cNvPicPr>
            <p:nvPr/>
          </p:nvPicPr>
          <p:blipFill rotWithShape="1">
            <a:blip r:embed="rId3"/>
            <a:srcRect l="1" r="25711" b="16649"/>
            <a:stretch/>
          </p:blipFill>
          <p:spPr>
            <a:xfrm>
              <a:off x="9208708" y="1666210"/>
              <a:ext cx="2477323" cy="4606573"/>
            </a:xfrm>
            <a:prstGeom prst="rect">
              <a:avLst/>
            </a:prstGeom>
          </p:spPr>
        </p:pic>
        <p:pic>
          <p:nvPicPr>
            <p:cNvPr id="11" name="Picture 10"/>
            <p:cNvPicPr>
              <a:picLocks noChangeAspect="1"/>
            </p:cNvPicPr>
            <p:nvPr/>
          </p:nvPicPr>
          <p:blipFill>
            <a:blip r:embed="rId4"/>
            <a:stretch>
              <a:fillRect/>
            </a:stretch>
          </p:blipFill>
          <p:spPr>
            <a:xfrm>
              <a:off x="418030" y="20548"/>
              <a:ext cx="4533900" cy="304800"/>
            </a:xfrm>
            <a:prstGeom prst="rect">
              <a:avLst/>
            </a:prstGeom>
          </p:spPr>
        </p:pic>
      </p:grpSp>
    </p:spTree>
    <p:extLst>
      <p:ext uri="{BB962C8B-B14F-4D97-AF65-F5344CB8AC3E}">
        <p14:creationId xmlns:p14="http://schemas.microsoft.com/office/powerpoint/2010/main" val="375611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5812614" y="1514307"/>
            <a:ext cx="6379386" cy="4016338"/>
          </a:xfrm>
          <a:prstGeom prst="rect">
            <a:avLst/>
          </a:prstGeom>
        </p:spPr>
      </p:pic>
      <p:sp>
        <p:nvSpPr>
          <p:cNvPr id="2" name="Title 1"/>
          <p:cNvSpPr>
            <a:spLocks noGrp="1"/>
          </p:cNvSpPr>
          <p:nvPr>
            <p:ph type="title"/>
          </p:nvPr>
        </p:nvSpPr>
        <p:spPr/>
        <p:txBody>
          <a:bodyPr/>
          <a:lstStyle/>
          <a:p>
            <a:r>
              <a:rPr lang="en-US" smtClean="0"/>
              <a:t>XAML Diagnostic Improvements</a:t>
            </a:r>
            <a:endParaRPr lang="en-US" dirty="0"/>
          </a:p>
        </p:txBody>
      </p:sp>
      <p:sp>
        <p:nvSpPr>
          <p:cNvPr id="13" name="Text Placeholder 3"/>
          <p:cNvSpPr>
            <a:spLocks noGrp="1"/>
          </p:cNvSpPr>
          <p:nvPr>
            <p:ph type="body" sz="quarter" idx="11"/>
          </p:nvPr>
        </p:nvSpPr>
        <p:spPr/>
        <p:txBody>
          <a:bodyPr/>
          <a:lstStyle/>
          <a:p>
            <a:r>
              <a:rPr lang="en-US" dirty="0" smtClean="0"/>
              <a:t>Memory profiler</a:t>
            </a:r>
          </a:p>
          <a:p>
            <a:pPr lvl="1"/>
            <a:endParaRPr lang="en-US" dirty="0" smtClean="0"/>
          </a:p>
          <a:p>
            <a:pPr lvl="1"/>
            <a:r>
              <a:rPr lang="en-US" dirty="0" smtClean="0"/>
              <a:t>View memory growth over time</a:t>
            </a:r>
          </a:p>
          <a:p>
            <a:pPr lvl="1"/>
            <a:r>
              <a:rPr lang="en-US" dirty="0" smtClean="0"/>
              <a:t>Inspect &amp; analyze both native and managed memory snapshots</a:t>
            </a:r>
          </a:p>
          <a:p>
            <a:pPr lvl="1"/>
            <a:r>
              <a:rPr lang="en-US" dirty="0" smtClean="0"/>
              <a:t>Automatically analyze and report issues like leaks and unattached visuals</a:t>
            </a:r>
          </a:p>
        </p:txBody>
      </p:sp>
      <p:sp>
        <p:nvSpPr>
          <p:cNvPr id="9" name="Text Placeholder 8"/>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8467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5251663" y="1512797"/>
            <a:ext cx="7903799" cy="4979097"/>
            <a:chOff x="-4763" y="-4763"/>
            <a:chExt cx="12201525" cy="6867525"/>
          </a:xfrm>
        </p:grpSpPr>
        <p:pic>
          <p:nvPicPr>
            <p:cNvPr id="9" name="Picture 8"/>
            <p:cNvPicPr>
              <a:picLocks noChangeAspect="1"/>
            </p:cNvPicPr>
            <p:nvPr/>
          </p:nvPicPr>
          <p:blipFill>
            <a:blip r:embed="rId2"/>
            <a:stretch>
              <a:fillRect/>
            </a:stretch>
          </p:blipFill>
          <p:spPr>
            <a:xfrm>
              <a:off x="-4763" y="-4763"/>
              <a:ext cx="12201525" cy="6867525"/>
            </a:xfrm>
            <a:prstGeom prst="rect">
              <a:avLst/>
            </a:prstGeom>
          </p:spPr>
        </p:pic>
        <p:pic>
          <p:nvPicPr>
            <p:cNvPr id="10" name="Picture 9"/>
            <p:cNvPicPr>
              <a:picLocks noChangeAspect="1"/>
            </p:cNvPicPr>
            <p:nvPr/>
          </p:nvPicPr>
          <p:blipFill rotWithShape="1">
            <a:blip r:embed="rId3"/>
            <a:srcRect l="1" r="25711" b="16649"/>
            <a:stretch/>
          </p:blipFill>
          <p:spPr>
            <a:xfrm>
              <a:off x="9208708" y="1666210"/>
              <a:ext cx="2477323" cy="4606573"/>
            </a:xfrm>
            <a:prstGeom prst="rect">
              <a:avLst/>
            </a:prstGeom>
          </p:spPr>
        </p:pic>
      </p:grpSp>
      <p:sp>
        <p:nvSpPr>
          <p:cNvPr id="2" name="Title 1"/>
          <p:cNvSpPr>
            <a:spLocks noGrp="1"/>
          </p:cNvSpPr>
          <p:nvPr>
            <p:ph type="title"/>
          </p:nvPr>
        </p:nvSpPr>
        <p:spPr/>
        <p:txBody>
          <a:bodyPr/>
          <a:lstStyle/>
          <a:p>
            <a:r>
              <a:rPr lang="en-US" smtClean="0"/>
              <a:t>XAML Diagnostic Improvements</a:t>
            </a:r>
            <a:endParaRPr lang="en-US" dirty="0"/>
          </a:p>
        </p:txBody>
      </p:sp>
      <p:sp>
        <p:nvSpPr>
          <p:cNvPr id="11" name="Text Placeholder 3"/>
          <p:cNvSpPr>
            <a:spLocks noGrp="1"/>
          </p:cNvSpPr>
          <p:nvPr>
            <p:ph type="body" sz="quarter" idx="11"/>
          </p:nvPr>
        </p:nvSpPr>
        <p:spPr/>
        <p:txBody>
          <a:bodyPr/>
          <a:lstStyle/>
          <a:p>
            <a:r>
              <a:rPr lang="en-US" smtClean="0"/>
              <a:t>Energy profiler</a:t>
            </a:r>
          </a:p>
          <a:p>
            <a:pPr lvl="1"/>
            <a:r>
              <a:rPr lang="en-US" smtClean="0"/>
              <a:t>View energy consumption by resource</a:t>
            </a:r>
            <a:endParaRPr lang="en-US" dirty="0" smtClean="0"/>
          </a:p>
        </p:txBody>
      </p:sp>
      <p:sp>
        <p:nvSpPr>
          <p:cNvPr id="13" name="Text Placeholder 1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0278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Increased API coverage across the Windows platform</a:t>
            </a:r>
            <a:endParaRPr lang="en-US" dirty="0"/>
          </a:p>
        </p:txBody>
      </p:sp>
      <p:sp>
        <p:nvSpPr>
          <p:cNvPr id="54" name="Text Placeholder 15"/>
          <p:cNvSpPr>
            <a:spLocks noGrp="1"/>
          </p:cNvSpPr>
          <p:nvPr>
            <p:ph type="body" sz="quarter" idx="10"/>
          </p:nvPr>
        </p:nvSpPr>
        <p:spPr>
          <a:xfrm>
            <a:off x="6553200" y="1447799"/>
            <a:ext cx="5117965" cy="5209631"/>
          </a:xfrm>
          <a:prstGeom prst="rect">
            <a:avLst/>
          </a:prstGeom>
        </p:spPr>
        <p:txBody>
          <a:bodyPr/>
          <a:lstStyle/>
          <a:p>
            <a:pPr marL="0" indent="0">
              <a:spcAft>
                <a:spcPts val="1599"/>
              </a:spcAft>
              <a:buNone/>
            </a:pPr>
            <a:r>
              <a:rPr lang="en-US" sz="2400" dirty="0" smtClean="0">
                <a:solidFill>
                  <a:schemeClr val="accent1"/>
                </a:solidFill>
              </a:rPr>
              <a:t>The Windows Runtime (</a:t>
            </a:r>
            <a:r>
              <a:rPr lang="en-US" sz="2400" dirty="0" err="1" smtClean="0">
                <a:solidFill>
                  <a:schemeClr val="accent1"/>
                </a:solidFill>
              </a:rPr>
              <a:t>WinRT</a:t>
            </a:r>
            <a:r>
              <a:rPr lang="en-US" sz="2400" dirty="0" smtClean="0">
                <a:solidFill>
                  <a:schemeClr val="accent1"/>
                </a:solidFill>
              </a:rPr>
              <a:t>) is the shared runtime and API space used by apps across the Windows platform (phone and client)</a:t>
            </a:r>
          </a:p>
          <a:p>
            <a:pPr marL="0" indent="0">
              <a:spcAft>
                <a:spcPts val="1599"/>
              </a:spcAft>
              <a:buNone/>
            </a:pPr>
            <a:endParaRPr lang="en-US" sz="2400" dirty="0">
              <a:solidFill>
                <a:schemeClr val="accent1"/>
              </a:solidFill>
            </a:endParaRPr>
          </a:p>
          <a:p>
            <a:pPr marL="0" indent="0">
              <a:spcAft>
                <a:spcPts val="1599"/>
              </a:spcAft>
              <a:buNone/>
            </a:pPr>
            <a:endParaRPr lang="en-US" sz="2400" dirty="0" smtClean="0">
              <a:solidFill>
                <a:schemeClr val="accent1"/>
              </a:solidFill>
            </a:endParaRPr>
          </a:p>
          <a:p>
            <a:pPr marL="0" indent="0">
              <a:buNone/>
            </a:pPr>
            <a:r>
              <a:rPr lang="en-US" sz="2400" dirty="0">
                <a:solidFill>
                  <a:schemeClr val="accent1"/>
                </a:solidFill>
              </a:rPr>
              <a:t>Dramatic convergence in 8.1</a:t>
            </a:r>
          </a:p>
          <a:p>
            <a:pPr marL="448102" lvl="1" indent="-278509"/>
            <a:r>
              <a:rPr lang="en-US" dirty="0">
                <a:solidFill>
                  <a:schemeClr val="tx2"/>
                </a:solidFill>
                <a:cs typeface="Segoe UI Semibold" panose="020B0702040204020203" pitchFamily="34" charset="0"/>
              </a:rPr>
              <a:t>Goal is 100% convergence for </a:t>
            </a:r>
            <a:r>
              <a:rPr lang="en-US" dirty="0" err="1">
                <a:solidFill>
                  <a:schemeClr val="tx2"/>
                </a:solidFill>
                <a:cs typeface="Segoe UI Semibold" panose="020B0702040204020203" pitchFamily="34" charset="0"/>
              </a:rPr>
              <a:t>dev</a:t>
            </a:r>
            <a:r>
              <a:rPr lang="en-US" dirty="0">
                <a:solidFill>
                  <a:schemeClr val="tx2"/>
                </a:solidFill>
                <a:cs typeface="Segoe UI Semibold" panose="020B0702040204020203" pitchFamily="34" charset="0"/>
              </a:rPr>
              <a:t> scenarios</a:t>
            </a:r>
          </a:p>
          <a:p>
            <a:pPr marL="448102" lvl="1" indent="-278509"/>
            <a:r>
              <a:rPr lang="en-US" dirty="0">
                <a:solidFill>
                  <a:schemeClr val="tx2"/>
                </a:solidFill>
                <a:cs typeface="Segoe UI Semibold" panose="020B0702040204020203" pitchFamily="34" charset="0"/>
              </a:rPr>
              <a:t>Examples of differences: </a:t>
            </a:r>
            <a:r>
              <a:rPr lang="en-US" dirty="0" err="1">
                <a:solidFill>
                  <a:schemeClr val="tx2"/>
                </a:solidFill>
                <a:cs typeface="Segoe UI Semibold" panose="020B0702040204020203" pitchFamily="34" charset="0"/>
              </a:rPr>
              <a:t>DirectAccess</a:t>
            </a:r>
            <a:r>
              <a:rPr lang="en-US" dirty="0">
                <a:solidFill>
                  <a:schemeClr val="tx2"/>
                </a:solidFill>
                <a:cs typeface="Segoe UI Semibold" panose="020B0702040204020203" pitchFamily="34" charset="0"/>
              </a:rPr>
              <a:t>, Printing, Search, </a:t>
            </a:r>
            <a:r>
              <a:rPr lang="en-US" dirty="0" smtClean="0">
                <a:solidFill>
                  <a:schemeClr val="tx2"/>
                </a:solidFill>
                <a:cs typeface="Segoe UI Semibold" panose="020B0702040204020203" pitchFamily="34" charset="0"/>
              </a:rPr>
              <a:t>Wallet</a:t>
            </a:r>
            <a:endParaRPr lang="en-US" dirty="0">
              <a:solidFill>
                <a:schemeClr val="tx2"/>
              </a:solidFill>
              <a:cs typeface="Segoe UI Semibold" panose="020B0702040204020203" pitchFamily="34" charset="0"/>
            </a:endParaRPr>
          </a:p>
        </p:txBody>
      </p:sp>
      <p:sp>
        <p:nvSpPr>
          <p:cNvPr id="47" name="Oval 46"/>
          <p:cNvSpPr/>
          <p:nvPr/>
        </p:nvSpPr>
        <p:spPr bwMode="auto">
          <a:xfrm>
            <a:off x="1101376" y="1831059"/>
            <a:ext cx="4783947" cy="4493132"/>
          </a:xfrm>
          <a:prstGeom prst="ellipse">
            <a:avLst/>
          </a:prstGeom>
          <a:solidFill>
            <a:srgbClr val="0072C6">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1" tIns="195017" rIns="243771" bIns="195017" numCol="1" spcCol="0" rtlCol="0" fromWordArt="0" anchor="t" anchorCtr="0" forceAA="0" compatLnSpc="1">
            <a:prstTxWarp prst="textNoShape">
              <a:avLst/>
            </a:prstTxWarp>
            <a:noAutofit/>
          </a:bodyPr>
          <a:lstStyle/>
          <a:p>
            <a:pPr algn="ctr" defTabSz="1242849"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1671622" y="1868599"/>
            <a:ext cx="4726276" cy="4368974"/>
          </a:xfrm>
          <a:prstGeom prst="ellipse">
            <a:avLst/>
          </a:prstGeom>
          <a:solidFill>
            <a:srgbClr val="FF00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1" tIns="195017" rIns="243771" bIns="195017" numCol="1" spcCol="0" rtlCol="0" fromWordArt="0" anchor="t" anchorCtr="0" forceAA="0" compatLnSpc="1">
            <a:prstTxWarp prst="textNoShape">
              <a:avLst/>
            </a:prstTxWarp>
            <a:noAutofit/>
          </a:bodyPr>
          <a:lstStyle/>
          <a:p>
            <a:pPr algn="ctr" defTabSz="1242849"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5275902" y="3254909"/>
            <a:ext cx="1121999" cy="1596355"/>
          </a:xfrm>
          <a:prstGeom prst="ellipse">
            <a:avLst/>
          </a:prstGeom>
          <a:solidFill>
            <a:srgbClr val="FF00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1" tIns="195017" rIns="243771" bIns="195017" numCol="1" spcCol="0" rtlCol="0" fromWordArt="0" anchor="t" anchorCtr="0" forceAA="0" compatLnSpc="1">
            <a:prstTxWarp prst="textNoShape">
              <a:avLst/>
            </a:prstTxWarp>
            <a:noAutofit/>
          </a:bodyPr>
          <a:lstStyle/>
          <a:p>
            <a:pPr algn="ctr" defTabSz="1242849"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3652409" y="3592696"/>
            <a:ext cx="2336138" cy="837002"/>
          </a:xfrm>
          <a:prstGeom prst="rect">
            <a:avLst/>
          </a:prstGeom>
          <a:noFill/>
        </p:spPr>
        <p:txBody>
          <a:bodyPr wrap="square" lIns="243771" tIns="195017" rIns="243771" bIns="195017" rtlCol="0">
            <a:spAutoFit/>
          </a:bodyPr>
          <a:lstStyle/>
          <a:p>
            <a:pPr algn="r">
              <a:lnSpc>
                <a:spcPct val="90000"/>
              </a:lnSpc>
            </a:pPr>
            <a:r>
              <a:rPr lang="en-US" sz="1600" dirty="0">
                <a:gradFill>
                  <a:gsLst>
                    <a:gs pos="2917">
                      <a:srgbClr val="505050"/>
                    </a:gs>
                    <a:gs pos="30000">
                      <a:srgbClr val="505050"/>
                    </a:gs>
                  </a:gsLst>
                  <a:lin ang="5400000" scaled="0"/>
                </a:gradFill>
              </a:rPr>
              <a:t>Common</a:t>
            </a:r>
            <a:br>
              <a:rPr lang="en-US" sz="1600" dirty="0">
                <a:gradFill>
                  <a:gsLst>
                    <a:gs pos="2917">
                      <a:srgbClr val="505050"/>
                    </a:gs>
                    <a:gs pos="30000">
                      <a:srgbClr val="505050"/>
                    </a:gs>
                  </a:gsLst>
                  <a:lin ang="5400000" scaled="0"/>
                </a:gradFill>
              </a:rPr>
            </a:br>
            <a:r>
              <a:rPr lang="en-US" sz="1600" dirty="0" err="1">
                <a:gradFill>
                  <a:gsLst>
                    <a:gs pos="2917">
                      <a:srgbClr val="505050"/>
                    </a:gs>
                    <a:gs pos="30000">
                      <a:srgbClr val="505050"/>
                    </a:gs>
                  </a:gsLst>
                  <a:lin ang="5400000" scaled="0"/>
                </a:gradFill>
              </a:rPr>
              <a:t>WinRT</a:t>
            </a:r>
            <a:r>
              <a:rPr lang="en-US" sz="1600" dirty="0">
                <a:gradFill>
                  <a:gsLst>
                    <a:gs pos="2917">
                      <a:srgbClr val="505050"/>
                    </a:gs>
                    <a:gs pos="30000">
                      <a:srgbClr val="505050"/>
                    </a:gs>
                  </a:gsLst>
                  <a:lin ang="5400000" scaled="0"/>
                </a:gradFill>
              </a:rPr>
              <a:t> APIs</a:t>
            </a:r>
          </a:p>
        </p:txBody>
      </p:sp>
      <p:sp>
        <p:nvSpPr>
          <p:cNvPr id="52" name="TextBox 51"/>
          <p:cNvSpPr txBox="1"/>
          <p:nvPr/>
        </p:nvSpPr>
        <p:spPr>
          <a:xfrm>
            <a:off x="5836900" y="3580275"/>
            <a:ext cx="2336138" cy="837002"/>
          </a:xfrm>
          <a:prstGeom prst="rect">
            <a:avLst/>
          </a:prstGeom>
          <a:noFill/>
        </p:spPr>
        <p:txBody>
          <a:bodyPr wrap="square" lIns="243771" tIns="195017" rIns="243771" bIns="195017" rtlCol="0">
            <a:spAutoFit/>
          </a:bodyPr>
          <a:lstStyle/>
          <a:p>
            <a:pPr>
              <a:lnSpc>
                <a:spcPct val="90000"/>
              </a:lnSpc>
            </a:pPr>
            <a:r>
              <a:rPr lang="en-US" sz="1600" dirty="0">
                <a:gradFill>
                  <a:gsLst>
                    <a:gs pos="2917">
                      <a:srgbClr val="505050"/>
                    </a:gs>
                    <a:gs pos="30000">
                      <a:srgbClr val="505050"/>
                    </a:gs>
                  </a:gsLst>
                  <a:lin ang="5400000" scaled="0"/>
                </a:gradFill>
              </a:rPr>
              <a:t>Phone-specific</a:t>
            </a:r>
            <a:br>
              <a:rPr lang="en-US" sz="1600" dirty="0">
                <a:gradFill>
                  <a:gsLst>
                    <a:gs pos="2917">
                      <a:srgbClr val="505050"/>
                    </a:gs>
                    <a:gs pos="30000">
                      <a:srgbClr val="505050"/>
                    </a:gs>
                  </a:gsLst>
                  <a:lin ang="5400000" scaled="0"/>
                </a:gradFill>
              </a:rPr>
            </a:br>
            <a:r>
              <a:rPr lang="en-US" sz="1600" dirty="0" err="1">
                <a:gradFill>
                  <a:gsLst>
                    <a:gs pos="2917">
                      <a:srgbClr val="505050"/>
                    </a:gs>
                    <a:gs pos="30000">
                      <a:srgbClr val="505050"/>
                    </a:gs>
                  </a:gsLst>
                  <a:lin ang="5400000" scaled="0"/>
                </a:gradFill>
              </a:rPr>
              <a:t>WinRT</a:t>
            </a:r>
            <a:r>
              <a:rPr lang="en-US" sz="1600" dirty="0">
                <a:gradFill>
                  <a:gsLst>
                    <a:gs pos="2917">
                      <a:srgbClr val="505050"/>
                    </a:gs>
                    <a:gs pos="30000">
                      <a:srgbClr val="505050"/>
                    </a:gs>
                  </a:gsLst>
                  <a:lin ang="5400000" scaled="0"/>
                </a:gradFill>
              </a:rPr>
              <a:t> APIs</a:t>
            </a:r>
          </a:p>
        </p:txBody>
      </p:sp>
      <p:sp>
        <p:nvSpPr>
          <p:cNvPr id="53" name="TextBox 52"/>
          <p:cNvSpPr txBox="1"/>
          <p:nvPr/>
        </p:nvSpPr>
        <p:spPr>
          <a:xfrm>
            <a:off x="832186" y="3592696"/>
            <a:ext cx="2336138" cy="837002"/>
          </a:xfrm>
          <a:prstGeom prst="rect">
            <a:avLst/>
          </a:prstGeom>
          <a:noFill/>
        </p:spPr>
        <p:txBody>
          <a:bodyPr wrap="square" lIns="243771" tIns="195017" rIns="243771" bIns="195017" rtlCol="0">
            <a:spAutoFit/>
          </a:bodyPr>
          <a:lstStyle/>
          <a:p>
            <a:pPr algn="r">
              <a:lnSpc>
                <a:spcPct val="90000"/>
              </a:lnSpc>
            </a:pPr>
            <a:r>
              <a:rPr lang="en-US" sz="1600" dirty="0">
                <a:gradFill>
                  <a:gsLst>
                    <a:gs pos="2917">
                      <a:srgbClr val="505050"/>
                    </a:gs>
                    <a:gs pos="30000">
                      <a:srgbClr val="505050"/>
                    </a:gs>
                  </a:gsLst>
                  <a:lin ang="5400000" scaled="0"/>
                </a:gradFill>
              </a:rPr>
              <a:t>Windows-specific</a:t>
            </a:r>
            <a:br>
              <a:rPr lang="en-US" sz="1600" dirty="0">
                <a:gradFill>
                  <a:gsLst>
                    <a:gs pos="2917">
                      <a:srgbClr val="505050"/>
                    </a:gs>
                    <a:gs pos="30000">
                      <a:srgbClr val="505050"/>
                    </a:gs>
                  </a:gsLst>
                  <a:lin ang="5400000" scaled="0"/>
                </a:gradFill>
              </a:rPr>
            </a:br>
            <a:r>
              <a:rPr lang="en-US" sz="1600" dirty="0" err="1">
                <a:gradFill>
                  <a:gsLst>
                    <a:gs pos="2917">
                      <a:srgbClr val="505050"/>
                    </a:gs>
                    <a:gs pos="30000">
                      <a:srgbClr val="505050"/>
                    </a:gs>
                  </a:gsLst>
                  <a:lin ang="5400000" scaled="0"/>
                </a:gradFill>
              </a:rPr>
              <a:t>WinRT</a:t>
            </a:r>
            <a:r>
              <a:rPr lang="en-US" sz="1600" dirty="0">
                <a:gradFill>
                  <a:gsLst>
                    <a:gs pos="2917">
                      <a:srgbClr val="505050"/>
                    </a:gs>
                    <a:gs pos="30000">
                      <a:srgbClr val="505050"/>
                    </a:gs>
                  </a:gsLst>
                  <a:lin ang="5400000" scaled="0"/>
                </a:gradFill>
              </a:rPr>
              <a:t> APIs</a:t>
            </a:r>
          </a:p>
        </p:txBody>
      </p:sp>
      <p:sp>
        <p:nvSpPr>
          <p:cNvPr id="55" name="Text Placeholder 3"/>
          <p:cNvSpPr txBox="1">
            <a:spLocks/>
          </p:cNvSpPr>
          <p:nvPr/>
        </p:nvSpPr>
        <p:spPr>
          <a:xfrm>
            <a:off x="6414828" y="4417253"/>
            <a:ext cx="5807309" cy="2149234"/>
          </a:xfrm>
          <a:prstGeom prst="rect">
            <a:avLst/>
          </a:prstGeom>
        </p:spPr>
        <p:txBody>
          <a:bodyPr/>
          <a:lstStyle>
            <a:lvl1pPr marL="114297" indent="-114297" algn="l" defTabSz="914378" rtl="0" eaLnBrk="1" latinLnBrk="0" hangingPunct="1">
              <a:lnSpc>
                <a:spcPct val="125000"/>
              </a:lnSpc>
              <a:spcBef>
                <a:spcPts val="600"/>
              </a:spcBef>
              <a:buClrTx/>
              <a:buSzPct val="100000"/>
              <a:buFont typeface="Arial" pitchFamily="34" charset="0"/>
              <a:buChar char="•"/>
              <a:defRPr sz="1600" kern="1200" spc="0" baseline="0">
                <a:solidFill>
                  <a:schemeClr val="tx2"/>
                </a:solidFill>
                <a:latin typeface="+mn-lt"/>
                <a:ea typeface="+mn-ea"/>
                <a:cs typeface="+mn-cs"/>
              </a:defRPr>
            </a:lvl1pPr>
            <a:lvl2pPr marL="288918" indent="-114297" algn="l" defTabSz="914378"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2pPr>
            <a:lvl3pPr marL="457189" indent="-114297" algn="l" defTabSz="914378"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3pPr>
            <a:lvl4pPr marL="631809" indent="-114297" algn="l" defTabSz="914378"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4pPr>
            <a:lvl5pPr marL="800080" indent="-114297" algn="l" defTabSz="914378"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solidFill>
                <a:schemeClr val="tx2"/>
              </a:solidFill>
              <a:cs typeface="Segoe UI Semibold" panose="020B0702040204020203" pitchFamily="34" charset="0"/>
            </a:endParaRPr>
          </a:p>
        </p:txBody>
      </p:sp>
    </p:spTree>
    <p:extLst>
      <p:ext uri="{BB962C8B-B14F-4D97-AF65-F5344CB8AC3E}">
        <p14:creationId xmlns:p14="http://schemas.microsoft.com/office/powerpoint/2010/main" val="285962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 calcmode="lin" valueType="num">
                                      <p:cBhvr>
                                        <p:cTn id="9" dur="500" fill="hold"/>
                                        <p:tgtEl>
                                          <p:spTgt spid="48"/>
                                        </p:tgtEl>
                                        <p:attrNameLst>
                                          <p:attrName>ppt_x</p:attrName>
                                        </p:attrNameLst>
                                      </p:cBhvr>
                                      <p:tavLst>
                                        <p:tav tm="0">
                                          <p:val>
                                            <p:fltVal val="0.5"/>
                                          </p:val>
                                        </p:tav>
                                        <p:tav tm="100000">
                                          <p:val>
                                            <p:strVal val="#ppt_x"/>
                                          </p:val>
                                        </p:tav>
                                      </p:tavLst>
                                    </p:anim>
                                    <p:anim calcmode="lin" valueType="num">
                                      <p:cBhvr>
                                        <p:cTn id="10" dur="500" fill="hold"/>
                                        <p:tgtEl>
                                          <p:spTgt spid="48"/>
                                        </p:tgtEl>
                                        <p:attrNameLst>
                                          <p:attrName>ppt_y</p:attrName>
                                        </p:attrNameLst>
                                      </p:cBhvr>
                                      <p:tavLst>
                                        <p:tav tm="0">
                                          <p:val>
                                            <p:fltVal val="0.5"/>
                                          </p:val>
                                        </p:tav>
                                        <p:tav tm="100000">
                                          <p:val>
                                            <p:strVal val="#ppt_y"/>
                                          </p:val>
                                        </p:tav>
                                      </p:tavLst>
                                    </p:anim>
                                  </p:childTnLst>
                                </p:cTn>
                              </p:par>
                              <p:par>
                                <p:cTn id="11" presetID="22" presetClass="exit" presetSubtype="2" fill="hold" grpId="0" nodeType="withEffect">
                                  <p:stCondLst>
                                    <p:cond delay="0"/>
                                  </p:stCondLst>
                                  <p:childTnLst>
                                    <p:animEffect transition="out" filter="wipe(right)">
                                      <p:cBhvr>
                                        <p:cTn id="12" dur="200"/>
                                        <p:tgtEl>
                                          <p:spTgt spid="49"/>
                                        </p:tgtEl>
                                      </p:cBhvr>
                                    </p:animEffect>
                                    <p:set>
                                      <p:cBhvr>
                                        <p:cTn id="13" dur="1" fill="hold">
                                          <p:stCondLst>
                                            <p:cond delay="199"/>
                                          </p:stCondLst>
                                        </p:cTn>
                                        <p:tgtEl>
                                          <p:spTgt spid="49"/>
                                        </p:tgtEl>
                                        <p:attrNameLst>
                                          <p:attrName>style.visibility</p:attrName>
                                        </p:attrNameLst>
                                      </p:cBhvr>
                                      <p:to>
                                        <p:strVal val="hidden"/>
                                      </p:to>
                                    </p:set>
                                  </p:childTnLst>
                                </p:cTn>
                              </p:par>
                              <p:par>
                                <p:cTn id="14" presetID="63" presetClass="path" presetSubtype="0" accel="50000" decel="50000" fill="hold" grpId="0" nodeType="withEffect">
                                  <p:stCondLst>
                                    <p:cond delay="0"/>
                                  </p:stCondLst>
                                  <p:childTnLst>
                                    <p:animMotion origin="layout" path="M 8.33333E-7 -4.69136E-6 L 0.02639 -4.69136E-6 " pathEditMode="relative" rAng="0" ptsTypes="AA">
                                      <p:cBhvr>
                                        <p:cTn id="15" dur="500" fill="hold"/>
                                        <p:tgtEl>
                                          <p:spTgt spid="52"/>
                                        </p:tgtEl>
                                        <p:attrNameLst>
                                          <p:attrName>ppt_x</p:attrName>
                                          <p:attrName>ppt_y</p:attrName>
                                        </p:attrNameLst>
                                      </p:cBhvr>
                                      <p:rCtr x="1319" y="0"/>
                                    </p:animMotion>
                                  </p:childTnLst>
                                </p:cTn>
                              </p:par>
                              <p:par>
                                <p:cTn id="16" presetID="35" presetClass="path" presetSubtype="0" accel="50000" decel="50000" fill="hold" grpId="0" nodeType="withEffect">
                                  <p:stCondLst>
                                    <p:cond delay="0"/>
                                  </p:stCondLst>
                                  <p:childTnLst>
                                    <p:animMotion origin="layout" path="M -2.5E-6 3.45679E-6 L -0.12864 3.45679E-6 " pathEditMode="relative" rAng="0" ptsTypes="AA">
                                      <p:cBhvr>
                                        <p:cTn id="17" dur="500" fill="hold"/>
                                        <p:tgtEl>
                                          <p:spTgt spid="51"/>
                                        </p:tgtEl>
                                        <p:attrNameLst>
                                          <p:attrName>ppt_x</p:attrName>
                                          <p:attrName>ppt_y</p:attrName>
                                        </p:attrNameLst>
                                      </p:cBhvr>
                                      <p:rCtr x="-6441" y="0"/>
                                    </p:animMotion>
                                  </p:childTnLst>
                                </p:cTn>
                              </p:par>
                              <p:par>
                                <p:cTn id="18" presetID="35" presetClass="path" presetSubtype="0" accel="50000" decel="50000" fill="hold" grpId="0" nodeType="withEffect">
                                  <p:stCondLst>
                                    <p:cond delay="0"/>
                                  </p:stCondLst>
                                  <p:childTnLst>
                                    <p:animMotion origin="layout" path="M 0.0283 0.00154 L -0.10729 0.00031 " pathEditMode="relative" rAng="0" ptsTypes="AA">
                                      <p:cBhvr>
                                        <p:cTn id="19" dur="500" fill="hold"/>
                                        <p:tgtEl>
                                          <p:spTgt spid="53"/>
                                        </p:tgtEl>
                                        <p:attrNameLst>
                                          <p:attrName>ppt_x</p:attrName>
                                          <p:attrName>ppt_y</p:attrName>
                                        </p:attrNameLst>
                                      </p:cBhvr>
                                      <p:rCtr x="-6788" y="-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1" grpId="0"/>
      <p:bldP spid="52" grpId="0"/>
      <p:bldP spid="5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 creating Universal Windows App</a:t>
            </a:r>
            <a:endParaRPr lang="en-US" dirty="0"/>
          </a:p>
        </p:txBody>
      </p:sp>
      <p:sp>
        <p:nvSpPr>
          <p:cNvPr id="6" name="Text Placeholder 5"/>
          <p:cNvSpPr>
            <a:spLocks noGrp="1"/>
          </p:cNvSpPr>
          <p:nvPr>
            <p:ph type="body" sz="quarter" idx="12"/>
          </p:nvPr>
        </p:nvSpPr>
        <p:spPr>
          <a:xfrm>
            <a:off x="978694" y="4058871"/>
            <a:ext cx="10237787" cy="498598"/>
          </a:xfrm>
        </p:spPr>
        <p:txBody>
          <a:bodyPr/>
          <a:lstStyle/>
          <a:p>
            <a:r>
              <a:rPr lang="en-US" dirty="0" smtClean="0"/>
              <a:t>Flickr Search Demo</a:t>
            </a:r>
            <a:endParaRPr lang="en-US" dirty="0"/>
          </a:p>
        </p:txBody>
      </p:sp>
    </p:spTree>
    <p:extLst>
      <p:ext uri="{BB962C8B-B14F-4D97-AF65-F5344CB8AC3E}">
        <p14:creationId xmlns:p14="http://schemas.microsoft.com/office/powerpoint/2010/main" val="157481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07791"/>
            <a:ext cx="11086881" cy="840230"/>
          </a:xfrm>
        </p:spPr>
        <p:txBody>
          <a:bodyPr/>
          <a:lstStyle/>
          <a:p>
            <a:r>
              <a:rPr lang="en-GB" dirty="0" smtClean="0"/>
              <a:t>Creating Projects in Visual Studio 2013</a:t>
            </a:r>
            <a:endParaRPr lang="en-GB" dirty="0"/>
          </a:p>
        </p:txBody>
      </p:sp>
      <p:sp>
        <p:nvSpPr>
          <p:cNvPr id="6" name="Text Placeholder 5"/>
          <p:cNvSpPr>
            <a:spLocks noGrp="1"/>
          </p:cNvSpPr>
          <p:nvPr>
            <p:ph type="body" sz="quarter" idx="11"/>
          </p:nvPr>
        </p:nvSpPr>
        <p:spPr/>
        <p:txBody>
          <a:bodyPr/>
          <a:lstStyle/>
          <a:p>
            <a:pPr marL="0" indent="0">
              <a:buNone/>
            </a:pPr>
            <a:r>
              <a:rPr lang="en-GB" sz="3137" dirty="0"/>
              <a:t>Create Windows Runtime apps using XAML or HTML/JavaScript targeting:</a:t>
            </a:r>
          </a:p>
          <a:p>
            <a:pPr marL="236546" lvl="1" indent="0">
              <a:buNone/>
            </a:pPr>
            <a:r>
              <a:rPr lang="en-GB" sz="1961" dirty="0"/>
              <a:t>Universal Windows and Windows Phone </a:t>
            </a:r>
          </a:p>
          <a:p>
            <a:pPr marL="236546" lvl="1" indent="0">
              <a:buNone/>
            </a:pPr>
            <a:r>
              <a:rPr lang="en-GB" sz="1961" dirty="0"/>
              <a:t>Windows</a:t>
            </a:r>
          </a:p>
          <a:p>
            <a:pPr marL="236546" lvl="1" indent="0">
              <a:buNone/>
            </a:pPr>
            <a:r>
              <a:rPr lang="en-GB" sz="1961" dirty="0"/>
              <a:t>Windows </a:t>
            </a:r>
            <a:r>
              <a:rPr lang="en-GB" dirty="0" smtClean="0"/>
              <a:t>Phone</a:t>
            </a:r>
            <a:endParaRPr lang="en-GB" sz="1961" dirty="0"/>
          </a:p>
          <a:p>
            <a:pPr marL="0" indent="0">
              <a:buNone/>
            </a:pPr>
            <a:r>
              <a:rPr lang="en-GB" sz="3137" dirty="0"/>
              <a:t>Can also create Windows Phone Silverlight apps targeting Windows Phone 8.0 or 8.1</a:t>
            </a:r>
          </a:p>
          <a:p>
            <a:pPr marL="236546" lvl="1" indent="0">
              <a:buNone/>
            </a:pPr>
            <a:endParaRPr lang="en-GB" dirty="0"/>
          </a:p>
        </p:txBody>
      </p:sp>
      <p:sp>
        <p:nvSpPr>
          <p:cNvPr id="3" name="Text Placeholder 2"/>
          <p:cNvSpPr>
            <a:spLocks noGrp="1"/>
          </p:cNvSpPr>
          <p:nvPr>
            <p:ph type="body" sz="quarter" idx="12"/>
          </p:nvPr>
        </p:nvSpPr>
        <p:spPr/>
        <p:txBody>
          <a:bodyPr/>
          <a:lstStyle/>
          <a:p>
            <a:endParaRPr lang="en-US"/>
          </a:p>
        </p:txBody>
      </p:sp>
      <p:pic>
        <p:nvPicPr>
          <p:cNvPr id="9" name="Picture 8"/>
          <p:cNvPicPr>
            <a:picLocks noChangeAspect="1"/>
          </p:cNvPicPr>
          <p:nvPr/>
        </p:nvPicPr>
        <p:blipFill>
          <a:blip r:embed="rId3"/>
          <a:stretch>
            <a:fillRect/>
          </a:stretch>
        </p:blipFill>
        <p:spPr>
          <a:xfrm>
            <a:off x="5528716" y="1412044"/>
            <a:ext cx="6396365" cy="4419599"/>
          </a:xfrm>
          <a:prstGeom prst="rect">
            <a:avLst/>
          </a:prstGeom>
        </p:spPr>
      </p:pic>
    </p:spTree>
    <p:extLst>
      <p:ext uri="{BB962C8B-B14F-4D97-AF65-F5344CB8AC3E}">
        <p14:creationId xmlns:p14="http://schemas.microsoft.com/office/powerpoint/2010/main" val="315472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036478" y="1183269"/>
            <a:ext cx="3856494" cy="5173118"/>
          </a:xfrm>
          <a:prstGeom prst="rect">
            <a:avLst/>
          </a:prstGeom>
        </p:spPr>
      </p:pic>
      <p:sp>
        <p:nvSpPr>
          <p:cNvPr id="3" name="Title 2"/>
          <p:cNvSpPr>
            <a:spLocks noGrp="1"/>
          </p:cNvSpPr>
          <p:nvPr>
            <p:ph type="title"/>
          </p:nvPr>
        </p:nvSpPr>
        <p:spPr>
          <a:xfrm>
            <a:off x="838200" y="268338"/>
            <a:ext cx="11181735" cy="840230"/>
          </a:xfrm>
        </p:spPr>
        <p:txBody>
          <a:bodyPr/>
          <a:lstStyle/>
          <a:p>
            <a:r>
              <a:rPr lang="en-GB" dirty="0" smtClean="0"/>
              <a:t>Anatomy of a </a:t>
            </a:r>
            <a:r>
              <a:rPr lang="en-GB" dirty="0" err="1" smtClean="0"/>
              <a:t>WinRT</a:t>
            </a:r>
            <a:r>
              <a:rPr lang="en-GB" dirty="0" smtClean="0"/>
              <a:t> App project</a:t>
            </a:r>
            <a:endParaRPr lang="en-GB" dirty="0"/>
          </a:p>
        </p:txBody>
      </p:sp>
      <p:sp>
        <p:nvSpPr>
          <p:cNvPr id="6" name="Text Placeholder 5"/>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dirty="0"/>
          </a:p>
        </p:txBody>
      </p:sp>
      <p:sp>
        <p:nvSpPr>
          <p:cNvPr id="9" name="Rectangle 8"/>
          <p:cNvSpPr/>
          <p:nvPr/>
        </p:nvSpPr>
        <p:spPr bwMode="auto">
          <a:xfrm>
            <a:off x="8239016" y="2906085"/>
            <a:ext cx="3534342" cy="67231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8239015" y="3578404"/>
            <a:ext cx="3534342" cy="13446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8239014" y="4923041"/>
            <a:ext cx="3534342" cy="40115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8239016" y="5324191"/>
            <a:ext cx="3534342" cy="4205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8232880" y="5744764"/>
            <a:ext cx="3534342" cy="29880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1613876" y="1785554"/>
            <a:ext cx="2838679" cy="615522"/>
          </a:xfrm>
          <a:prstGeom prst="rect">
            <a:avLst/>
          </a:prstGeom>
          <a:noFill/>
        </p:spPr>
        <p:txBody>
          <a:bodyPr wrap="square" lIns="179285" tIns="143428" rIns="179285" bIns="143428" rtlCol="0">
            <a:spAutoFit/>
          </a:bodyPr>
          <a:lstStyle/>
          <a:p>
            <a:pPr>
              <a:lnSpc>
                <a:spcPct val="90000"/>
              </a:lnSpc>
            </a:pPr>
            <a:r>
              <a:rPr lang="en-GB" sz="2353" dirty="0">
                <a:gradFill>
                  <a:gsLst>
                    <a:gs pos="2917">
                      <a:schemeClr val="tx1"/>
                    </a:gs>
                    <a:gs pos="30000">
                      <a:schemeClr val="tx1"/>
                    </a:gs>
                  </a:gsLst>
                  <a:lin ang="5400000" scaled="0"/>
                </a:gradFill>
              </a:rPr>
              <a:t>Solution name</a:t>
            </a:r>
          </a:p>
        </p:txBody>
      </p:sp>
      <p:grpSp>
        <p:nvGrpSpPr>
          <p:cNvPr id="34" name="Group 33"/>
          <p:cNvGrpSpPr/>
          <p:nvPr/>
        </p:nvGrpSpPr>
        <p:grpSpPr>
          <a:xfrm>
            <a:off x="1613876" y="2141160"/>
            <a:ext cx="6648484" cy="615522"/>
            <a:chOff x="1646237" y="2183598"/>
            <a:chExt cx="6781800" cy="627864"/>
          </a:xfrm>
        </p:grpSpPr>
        <p:cxnSp>
          <p:nvCxnSpPr>
            <p:cNvPr id="17" name="Straight Arrow Connector 16"/>
            <p:cNvCxnSpPr/>
            <p:nvPr/>
          </p:nvCxnSpPr>
          <p:spPr>
            <a:xfrm>
              <a:off x="3769965" y="2475620"/>
              <a:ext cx="4658072"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46237" y="2183598"/>
              <a:ext cx="2895600" cy="627864"/>
            </a:xfrm>
            <a:prstGeom prst="rect">
              <a:avLst/>
            </a:prstGeom>
            <a:noFill/>
          </p:spPr>
          <p:txBody>
            <a:bodyPr wrap="square" lIns="179285" tIns="143428" rIns="179285" bIns="143428" rtlCol="0">
              <a:spAutoFit/>
            </a:bodyPr>
            <a:lstStyle/>
            <a:p>
              <a:pPr>
                <a:lnSpc>
                  <a:spcPct val="90000"/>
                </a:lnSpc>
              </a:pPr>
              <a:r>
                <a:rPr lang="en-GB" sz="2353" dirty="0">
                  <a:gradFill>
                    <a:gsLst>
                      <a:gs pos="2917">
                        <a:schemeClr val="tx1"/>
                      </a:gs>
                      <a:gs pos="30000">
                        <a:schemeClr val="tx1"/>
                      </a:gs>
                    </a:gsLst>
                    <a:lin ang="5400000" scaled="0"/>
                  </a:gradFill>
                </a:rPr>
                <a:t>Project name</a:t>
              </a:r>
            </a:p>
          </p:txBody>
        </p:sp>
      </p:grpSp>
      <p:grpSp>
        <p:nvGrpSpPr>
          <p:cNvPr id="35" name="Group 34"/>
          <p:cNvGrpSpPr/>
          <p:nvPr/>
        </p:nvGrpSpPr>
        <p:grpSpPr>
          <a:xfrm>
            <a:off x="1613876" y="2906085"/>
            <a:ext cx="6590604" cy="615522"/>
            <a:chOff x="1646237" y="2963862"/>
            <a:chExt cx="6722759" cy="627864"/>
          </a:xfrm>
        </p:grpSpPr>
        <p:cxnSp>
          <p:nvCxnSpPr>
            <p:cNvPr id="20" name="Straight Arrow Connector 19"/>
            <p:cNvCxnSpPr/>
            <p:nvPr/>
          </p:nvCxnSpPr>
          <p:spPr>
            <a:xfrm>
              <a:off x="4274021" y="3291074"/>
              <a:ext cx="4094975"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646237" y="2963862"/>
              <a:ext cx="2895600" cy="627864"/>
            </a:xfrm>
            <a:prstGeom prst="rect">
              <a:avLst/>
            </a:prstGeom>
            <a:noFill/>
          </p:spPr>
          <p:txBody>
            <a:bodyPr wrap="square" lIns="179285" tIns="143428" rIns="179285" bIns="143428" rtlCol="0">
              <a:spAutoFit/>
            </a:bodyPr>
            <a:lstStyle/>
            <a:p>
              <a:pPr>
                <a:lnSpc>
                  <a:spcPct val="90000"/>
                </a:lnSpc>
              </a:pPr>
              <a:r>
                <a:rPr lang="en-GB" sz="2353" dirty="0">
                  <a:gradFill>
                    <a:gsLst>
                      <a:gs pos="2917">
                        <a:schemeClr val="tx1"/>
                      </a:gs>
                      <a:gs pos="30000">
                        <a:schemeClr val="tx1"/>
                      </a:gs>
                    </a:gsLst>
                    <a:lin ang="5400000" scaled="0"/>
                  </a:gradFill>
                </a:rPr>
                <a:t>Library references</a:t>
              </a:r>
            </a:p>
          </p:txBody>
        </p:sp>
      </p:grpSp>
      <p:grpSp>
        <p:nvGrpSpPr>
          <p:cNvPr id="36" name="Group 35"/>
          <p:cNvGrpSpPr/>
          <p:nvPr/>
        </p:nvGrpSpPr>
        <p:grpSpPr>
          <a:xfrm>
            <a:off x="1617455" y="3503703"/>
            <a:ext cx="6587024" cy="941386"/>
            <a:chOff x="1649888" y="3573462"/>
            <a:chExt cx="6719108" cy="960263"/>
          </a:xfrm>
        </p:grpSpPr>
        <p:cxnSp>
          <p:nvCxnSpPr>
            <p:cNvPr id="22" name="Straight Arrow Connector 21"/>
            <p:cNvCxnSpPr/>
            <p:nvPr/>
          </p:nvCxnSpPr>
          <p:spPr>
            <a:xfrm>
              <a:off x="3985989" y="4169014"/>
              <a:ext cx="4383007" cy="14048"/>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649888" y="3573462"/>
              <a:ext cx="2895600" cy="960263"/>
            </a:xfrm>
            <a:prstGeom prst="rect">
              <a:avLst/>
            </a:prstGeom>
            <a:noFill/>
          </p:spPr>
          <p:txBody>
            <a:bodyPr wrap="square" lIns="179285" tIns="143428" rIns="179285" bIns="143428" rtlCol="0">
              <a:spAutoFit/>
            </a:bodyPr>
            <a:lstStyle/>
            <a:p>
              <a:pPr>
                <a:lnSpc>
                  <a:spcPct val="90000"/>
                </a:lnSpc>
              </a:pPr>
              <a:r>
                <a:rPr lang="en-GB" sz="2353" dirty="0">
                  <a:gradFill>
                    <a:gsLst>
                      <a:gs pos="2917">
                        <a:schemeClr val="tx1"/>
                      </a:gs>
                      <a:gs pos="30000">
                        <a:schemeClr val="tx1"/>
                      </a:gs>
                    </a:gsLst>
                    <a:lin ang="5400000" scaled="0"/>
                  </a:gradFill>
                </a:rPr>
                <a:t>App logos and other artwork</a:t>
              </a:r>
            </a:p>
          </p:txBody>
        </p:sp>
      </p:grpSp>
      <p:grpSp>
        <p:nvGrpSpPr>
          <p:cNvPr id="37" name="Group 36"/>
          <p:cNvGrpSpPr/>
          <p:nvPr/>
        </p:nvGrpSpPr>
        <p:grpSpPr>
          <a:xfrm>
            <a:off x="1562532" y="4755732"/>
            <a:ext cx="6641948" cy="615522"/>
            <a:chOff x="1593863" y="4850598"/>
            <a:chExt cx="6775133" cy="627864"/>
          </a:xfrm>
        </p:grpSpPr>
        <p:cxnSp>
          <p:nvCxnSpPr>
            <p:cNvPr id="24" name="Straight Arrow Connector 23"/>
            <p:cNvCxnSpPr/>
            <p:nvPr/>
          </p:nvCxnSpPr>
          <p:spPr>
            <a:xfrm>
              <a:off x="3193901" y="5196885"/>
              <a:ext cx="5175095"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593863" y="4850598"/>
              <a:ext cx="2895600" cy="627864"/>
            </a:xfrm>
            <a:prstGeom prst="rect">
              <a:avLst/>
            </a:prstGeom>
            <a:noFill/>
          </p:spPr>
          <p:txBody>
            <a:bodyPr wrap="square" lIns="179285" tIns="143428" rIns="179285" bIns="143428" rtlCol="0">
              <a:spAutoFit/>
            </a:bodyPr>
            <a:lstStyle/>
            <a:p>
              <a:pPr>
                <a:lnSpc>
                  <a:spcPct val="90000"/>
                </a:lnSpc>
              </a:pPr>
              <a:r>
                <a:rPr lang="en-GB" sz="2353" dirty="0">
                  <a:gradFill>
                    <a:gsLst>
                      <a:gs pos="2917">
                        <a:schemeClr val="tx1"/>
                      </a:gs>
                      <a:gs pos="30000">
                        <a:schemeClr val="tx1"/>
                      </a:gs>
                    </a:gsLst>
                    <a:lin ang="5400000" scaled="0"/>
                  </a:gradFill>
                </a:rPr>
                <a:t>App class</a:t>
              </a:r>
            </a:p>
          </p:txBody>
        </p:sp>
      </p:grpSp>
      <p:grpSp>
        <p:nvGrpSpPr>
          <p:cNvPr id="38" name="Group 37"/>
          <p:cNvGrpSpPr/>
          <p:nvPr/>
        </p:nvGrpSpPr>
        <p:grpSpPr>
          <a:xfrm>
            <a:off x="1598183" y="5129242"/>
            <a:ext cx="6648484" cy="615522"/>
            <a:chOff x="1593863" y="5227418"/>
            <a:chExt cx="6781800" cy="627864"/>
          </a:xfrm>
        </p:grpSpPr>
        <p:cxnSp>
          <p:nvCxnSpPr>
            <p:cNvPr id="26" name="Straight Arrow Connector 25"/>
            <p:cNvCxnSpPr/>
            <p:nvPr/>
          </p:nvCxnSpPr>
          <p:spPr>
            <a:xfrm>
              <a:off x="3337917" y="5568077"/>
              <a:ext cx="5037746"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93863" y="5227418"/>
              <a:ext cx="2895600" cy="627864"/>
            </a:xfrm>
            <a:prstGeom prst="rect">
              <a:avLst/>
            </a:prstGeom>
            <a:noFill/>
          </p:spPr>
          <p:txBody>
            <a:bodyPr wrap="square" lIns="179285" tIns="143428" rIns="179285" bIns="143428" rtlCol="0">
              <a:spAutoFit/>
            </a:bodyPr>
            <a:lstStyle/>
            <a:p>
              <a:pPr>
                <a:lnSpc>
                  <a:spcPct val="90000"/>
                </a:lnSpc>
              </a:pPr>
              <a:r>
                <a:rPr lang="en-GB" sz="2353" dirty="0">
                  <a:gradFill>
                    <a:gsLst>
                      <a:gs pos="2917">
                        <a:schemeClr val="tx1"/>
                      </a:gs>
                      <a:gs pos="30000">
                        <a:schemeClr val="tx1"/>
                      </a:gs>
                    </a:gsLst>
                    <a:lin ang="5400000" scaled="0"/>
                  </a:gradFill>
                </a:rPr>
                <a:t>Page class</a:t>
              </a:r>
            </a:p>
          </p:txBody>
        </p:sp>
      </p:grpSp>
      <p:grpSp>
        <p:nvGrpSpPr>
          <p:cNvPr id="39" name="Group 38"/>
          <p:cNvGrpSpPr/>
          <p:nvPr/>
        </p:nvGrpSpPr>
        <p:grpSpPr>
          <a:xfrm>
            <a:off x="1584600" y="5552424"/>
            <a:ext cx="6662067" cy="615522"/>
            <a:chOff x="1587196" y="5604154"/>
            <a:chExt cx="6795655" cy="627864"/>
          </a:xfrm>
        </p:grpSpPr>
        <p:cxnSp>
          <p:nvCxnSpPr>
            <p:cNvPr id="28" name="Straight Arrow Connector 27"/>
            <p:cNvCxnSpPr/>
            <p:nvPr/>
          </p:nvCxnSpPr>
          <p:spPr>
            <a:xfrm>
              <a:off x="3769965" y="5931366"/>
              <a:ext cx="4612886"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587196" y="5604154"/>
              <a:ext cx="2895600" cy="627864"/>
            </a:xfrm>
            <a:prstGeom prst="rect">
              <a:avLst/>
            </a:prstGeom>
            <a:noFill/>
          </p:spPr>
          <p:txBody>
            <a:bodyPr wrap="square" lIns="179285" tIns="143428" rIns="179285" bIns="143428" rtlCol="0">
              <a:spAutoFit/>
            </a:bodyPr>
            <a:lstStyle/>
            <a:p>
              <a:pPr>
                <a:lnSpc>
                  <a:spcPct val="90000"/>
                </a:lnSpc>
              </a:pPr>
              <a:r>
                <a:rPr lang="en-GB" sz="2353" dirty="0">
                  <a:gradFill>
                    <a:gsLst>
                      <a:gs pos="2917">
                        <a:schemeClr val="tx1"/>
                      </a:gs>
                      <a:gs pos="30000">
                        <a:schemeClr val="tx1"/>
                      </a:gs>
                    </a:gsLst>
                    <a:lin ang="5400000" scaled="0"/>
                  </a:gradFill>
                </a:rPr>
                <a:t>App manifest</a:t>
              </a:r>
            </a:p>
          </p:txBody>
        </p:sp>
      </p:grpSp>
      <p:cxnSp>
        <p:nvCxnSpPr>
          <p:cNvPr id="40" name="Straight Arrow Connector 39"/>
          <p:cNvCxnSpPr/>
          <p:nvPr/>
        </p:nvCxnSpPr>
        <p:spPr>
          <a:xfrm>
            <a:off x="3907634" y="2167525"/>
            <a:ext cx="4296846"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56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XAML and controls</a:t>
            </a:r>
            <a:endParaRPr lang="en-US" dirty="0"/>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8504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Ignite Colros">
      <a:dk1>
        <a:srgbClr val="EB3C00"/>
      </a:dk1>
      <a:lt1>
        <a:srgbClr val="FFFFFF"/>
      </a:lt1>
      <a:dk2>
        <a:srgbClr val="F18B14"/>
      </a:dk2>
      <a:lt2>
        <a:srgbClr val="5D5D5D"/>
      </a:lt2>
      <a:accent1>
        <a:srgbClr val="0070C0"/>
      </a:accent1>
      <a:accent2>
        <a:srgbClr val="7030A0"/>
      </a:accent2>
      <a:accent3>
        <a:srgbClr val="00B050"/>
      </a:accent3>
      <a:accent4>
        <a:srgbClr val="FFC000"/>
      </a:accent4>
      <a:accent5>
        <a:srgbClr val="7F7F7F"/>
      </a:accent5>
      <a:accent6>
        <a:srgbClr val="FFFFFF"/>
      </a:accent6>
      <a:hlink>
        <a:srgbClr val="0563C1"/>
      </a:hlink>
      <a:folHlink>
        <a:srgbClr val="954F72"/>
      </a:folHlink>
    </a:clrScheme>
    <a:fontScheme name="Custom 5">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365-Summit-Windows Apps" id="{A2605F8C-EF82-4C95-9AF0-7F7A10412C4C}" vid="{1FDABA7D-C043-4295-8610-7DCCBE7337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Office365-Summit-Windows Apps</Template>
  <TotalTime>179</TotalTime>
  <Words>5543</Words>
  <Application>Microsoft Office PowerPoint</Application>
  <PresentationFormat>Widescreen</PresentationFormat>
  <Paragraphs>598</Paragraphs>
  <Slides>48</Slides>
  <Notes>29</Notes>
  <HiddenSlides>9</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48</vt:i4>
      </vt:variant>
    </vt:vector>
  </HeadingPairs>
  <TitlesOfParts>
    <vt:vector size="61" baseType="lpstr">
      <vt:lpstr>Arial</vt:lpstr>
      <vt:lpstr>Calibri</vt:lpstr>
      <vt:lpstr>Cambria</vt:lpstr>
      <vt:lpstr>Consolas</vt:lpstr>
      <vt:lpstr>Courier New</vt:lpstr>
      <vt:lpstr>Lucida Grande</vt:lpstr>
      <vt:lpstr>Segoe UI</vt:lpstr>
      <vt:lpstr>Segoe UI Light</vt:lpstr>
      <vt:lpstr>Segoe UI Semibold</vt:lpstr>
      <vt:lpstr>Segoe UI Semilight</vt:lpstr>
      <vt:lpstr>Times New Roman</vt:lpstr>
      <vt:lpstr>Wingdings</vt:lpstr>
      <vt:lpstr>Office Theme</vt:lpstr>
      <vt:lpstr>PowerPoint Presentation</vt:lpstr>
      <vt:lpstr>PowerPoint Presentation</vt:lpstr>
      <vt:lpstr>Agenda</vt:lpstr>
      <vt:lpstr>Windows Developer Platform</vt:lpstr>
      <vt:lpstr>Increased API coverage across the Windows platform</vt:lpstr>
      <vt:lpstr>Demo creating Universal Windows App</vt:lpstr>
      <vt:lpstr>Creating Projects in Visual Studio 2013</vt:lpstr>
      <vt:lpstr>Anatomy of a WinRT App project</vt:lpstr>
      <vt:lpstr>Overview of XAML and controls</vt:lpstr>
      <vt:lpstr>XAML and Pages</vt:lpstr>
      <vt:lpstr>XAML Display Elements</vt:lpstr>
      <vt:lpstr>Display Element Properties</vt:lpstr>
      <vt:lpstr>Panel Controls: Canvas, StackPanel, Grid…</vt:lpstr>
      <vt:lpstr>StackPanel</vt:lpstr>
      <vt:lpstr>Grid</vt:lpstr>
      <vt:lpstr>Grid</vt:lpstr>
      <vt:lpstr>Converged Controls</vt:lpstr>
      <vt:lpstr>Controls that adjust for form factor</vt:lpstr>
      <vt:lpstr>Common canvas for Screen Diversity</vt:lpstr>
      <vt:lpstr>Page navigation</vt:lpstr>
      <vt:lpstr>Windows, Frames and Pages</vt:lpstr>
      <vt:lpstr>The Frame and the Navigation BackStack</vt:lpstr>
      <vt:lpstr>Navigation between pages</vt:lpstr>
      <vt:lpstr>Navigation overrides</vt:lpstr>
      <vt:lpstr>Page Navigation Demo</vt:lpstr>
      <vt:lpstr>Windows Runtime App lifecycle</vt:lpstr>
      <vt:lpstr>Process lifetime walkthrough</vt:lpstr>
      <vt:lpstr>Suspend</vt:lpstr>
      <vt:lpstr>Termination</vt:lpstr>
      <vt:lpstr>Registering for Suspend and Resume is easy</vt:lpstr>
      <vt:lpstr>Best Practices for saving and restoring state</vt:lpstr>
      <vt:lpstr>Multitasking</vt:lpstr>
      <vt:lpstr>Multitasking: Background Tasks and Triggers</vt:lpstr>
      <vt:lpstr>Registration needs manifest entry</vt:lpstr>
      <vt:lpstr>Background tasks and triggers demo</vt:lpstr>
      <vt:lpstr>But there is much, much more</vt:lpstr>
      <vt:lpstr>How do you distribute apps to your users</vt:lpstr>
      <vt:lpstr>App deployment options</vt:lpstr>
      <vt:lpstr>Public apps versus Private apps</vt:lpstr>
      <vt:lpstr>Thank You</vt:lpstr>
      <vt:lpstr>Resources</vt:lpstr>
      <vt:lpstr>IDE Improvements</vt:lpstr>
      <vt:lpstr>SDK Tools</vt:lpstr>
      <vt:lpstr>Emulators</vt:lpstr>
      <vt:lpstr>Push Simulation</vt:lpstr>
      <vt:lpstr>XAML Diagnostic Improvements</vt:lpstr>
      <vt:lpstr>XAML Diagnostic Improvements</vt:lpstr>
      <vt:lpstr>XAML Diagnostic Improvements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Matthijs Hoekstra</dc:creator>
  <cp:lastModifiedBy>Matthijs Hoekstra</cp:lastModifiedBy>
  <cp:revision>36</cp:revision>
  <dcterms:created xsi:type="dcterms:W3CDTF">2014-10-01T21:34:15Z</dcterms:created>
  <dcterms:modified xsi:type="dcterms:W3CDTF">2014-10-02T05:57:03Z</dcterms:modified>
</cp:coreProperties>
</file>